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348">
          <p15:clr>
            <a:srgbClr val="A4A3A4"/>
          </p15:clr>
        </p15:guide>
        <p15:guide id="2" pos="226">
          <p15:clr>
            <a:srgbClr val="A4A3A4"/>
          </p15:clr>
        </p15:guide>
      </p15:sldGuideLst>
    </p:ext>
    <p:ext uri="{2D200454-40CA-4A62-9FC3-DE9A4176ACB9}">
      <p15:notes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ggc9iDHZzkp5PDI+qm1XI+ICl1p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-192" y="-62"/>
      </p:cViewPr>
      <p:guideLst>
        <p:guide orient="horz" pos="1348"/>
        <p:guide pos="22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customschemas.google.com/relationships/presentationmetadata" Target="meta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Langues étrangères demandées dans les postes vacants flamands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Langues étrangères demandées dans les postes vacants flamands</c:v>
                </c:pt>
              </c:strCache>
            </c:strRef>
          </c:tx>
          <c:explosion val="2"/>
          <c:cat>
            <c:strRef>
              <c:f>Feuil1!$A$2:$A$5</c:f>
              <c:strCache>
                <c:ptCount val="4"/>
                <c:pt idx="0">
                  <c:v>français</c:v>
                </c:pt>
                <c:pt idx="1">
                  <c:v>anglais</c:v>
                </c:pt>
                <c:pt idx="2">
                  <c:v>allemand</c:v>
                </c:pt>
                <c:pt idx="3">
                  <c:v>autres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79</c:v>
                </c:pt>
                <c:pt idx="1">
                  <c:v>59</c:v>
                </c:pt>
                <c:pt idx="2">
                  <c:v>10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167510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UVERTURE">
  <p:cSld name="COUVERTU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0"/>
          <p:cNvPicPr preferRelativeResize="0"/>
          <p:nvPr/>
        </p:nvPicPr>
        <p:blipFill rotWithShape="1">
          <a:blip r:embed="rId2">
            <a:alphaModFix/>
          </a:blip>
          <a:srcRect l="738" b="13327"/>
          <a:stretch/>
        </p:blipFill>
        <p:spPr>
          <a:xfrm flipH="1">
            <a:off x="6114239" y="1227372"/>
            <a:ext cx="3029761" cy="3863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4" y="0"/>
            <a:ext cx="9141291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58175" y="4682728"/>
            <a:ext cx="1692000" cy="24209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0"/>
          <p:cNvSpPr txBox="1">
            <a:spLocks noGrp="1"/>
          </p:cNvSpPr>
          <p:nvPr>
            <p:ph type="ctrTitle"/>
          </p:nvPr>
        </p:nvSpPr>
        <p:spPr>
          <a:xfrm>
            <a:off x="360000" y="1980000"/>
            <a:ext cx="6384341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0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0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302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01">
  <p:cSld name="CONTENU0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11"/>
          <p:cNvPicPr preferRelativeResize="0"/>
          <p:nvPr/>
        </p:nvPicPr>
        <p:blipFill rotWithShape="1">
          <a:blip r:embed="rId2">
            <a:alphaModFix/>
          </a:blip>
          <a:srcRect t="6992" r="71"/>
          <a:stretch/>
        </p:blipFill>
        <p:spPr>
          <a:xfrm>
            <a:off x="0" y="0"/>
            <a:ext cx="9144000" cy="4788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2296" y="4733630"/>
            <a:ext cx="108000" cy="1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1"/>
          <p:cNvSpPr/>
          <p:nvPr/>
        </p:nvSpPr>
        <p:spPr>
          <a:xfrm rot="-2700000">
            <a:off x="87313" y="4641226"/>
            <a:ext cx="293687" cy="295275"/>
          </a:xfrm>
          <a:custGeom>
            <a:avLst/>
            <a:gdLst/>
            <a:ahLst/>
            <a:cxnLst/>
            <a:rect l="l" t="t" r="r" b="b"/>
            <a:pathLst>
              <a:path w="180000" h="180000" extrusionOk="0">
                <a:moveTo>
                  <a:pt x="94292" y="85312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94292" y="85312"/>
                </a:lnTo>
                <a:close/>
              </a:path>
            </a:pathLst>
          </a:custGeom>
          <a:solidFill>
            <a:srgbClr val="1A275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27" name="Google Shape;27;p11"/>
          <p:cNvSpPr txBox="1">
            <a:spLocks noGrp="1"/>
          </p:cNvSpPr>
          <p:nvPr>
            <p:ph type="body" idx="1"/>
          </p:nvPr>
        </p:nvSpPr>
        <p:spPr>
          <a:xfrm>
            <a:off x="613538" y="1440000"/>
            <a:ext cx="8236638" cy="264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70000"/>
              </a:lnSpc>
              <a:spcBef>
                <a:spcPts val="563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 b="1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  <p:pic>
        <p:nvPicPr>
          <p:cNvPr id="31" name="Google Shape;31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58175" y="4677878"/>
            <a:ext cx="1692000" cy="2409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" name="Google Shape;32;p11"/>
          <p:cNvCxnSpPr/>
          <p:nvPr/>
        </p:nvCxnSpPr>
        <p:spPr>
          <a:xfrm>
            <a:off x="539750" y="393700"/>
            <a:ext cx="1439863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3" name="Google Shape;33;p11"/>
          <p:cNvSpPr txBox="1">
            <a:spLocks noGrp="1"/>
          </p:cNvSpPr>
          <p:nvPr>
            <p:ph type="body" idx="2"/>
          </p:nvPr>
        </p:nvSpPr>
        <p:spPr>
          <a:xfrm>
            <a:off x="540000" y="162000"/>
            <a:ext cx="3540176" cy="208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 b="1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body" idx="3"/>
          </p:nvPr>
        </p:nvSpPr>
        <p:spPr>
          <a:xfrm>
            <a:off x="540000" y="419823"/>
            <a:ext cx="7772400" cy="218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1300" b="1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HAPITRE">
  <p:cSld name="CHAPITR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54" y="0"/>
            <a:ext cx="9141291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12"/>
          <p:cNvSpPr/>
          <p:nvPr/>
        </p:nvSpPr>
        <p:spPr>
          <a:xfrm rot="-2700000">
            <a:off x="87313" y="4641226"/>
            <a:ext cx="293687" cy="295275"/>
          </a:xfrm>
          <a:custGeom>
            <a:avLst/>
            <a:gdLst/>
            <a:ahLst/>
            <a:cxnLst/>
            <a:rect l="l" t="t" r="r" b="b"/>
            <a:pathLst>
              <a:path w="180000" h="180000" extrusionOk="0">
                <a:moveTo>
                  <a:pt x="94292" y="85312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94292" y="85312"/>
                </a:lnTo>
                <a:close/>
              </a:path>
            </a:pathLst>
          </a:custGeom>
          <a:solidFill>
            <a:srgbClr val="1A275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ctrTitle"/>
          </p:nvPr>
        </p:nvSpPr>
        <p:spPr>
          <a:xfrm>
            <a:off x="360000" y="1980000"/>
            <a:ext cx="638434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1"/>
          </p:nvPr>
        </p:nvSpPr>
        <p:spPr>
          <a:xfrm>
            <a:off x="387704" y="714608"/>
            <a:ext cx="5786326" cy="300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 sz="135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  <p:pic>
        <p:nvPicPr>
          <p:cNvPr id="43" name="Google Shape;43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50456" y="4736096"/>
            <a:ext cx="72000" cy="105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58175" y="4682728"/>
            <a:ext cx="1692000" cy="24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02">
  <p:cSld name="CONTENU02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13"/>
          <p:cNvPicPr preferRelativeResize="0"/>
          <p:nvPr/>
        </p:nvPicPr>
        <p:blipFill rotWithShape="1">
          <a:blip r:embed="rId2">
            <a:alphaModFix/>
          </a:blip>
          <a:srcRect t="6969" r="392"/>
          <a:stretch/>
        </p:blipFill>
        <p:spPr>
          <a:xfrm>
            <a:off x="0" y="0"/>
            <a:ext cx="9144000" cy="480528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13"/>
          <p:cNvSpPr/>
          <p:nvPr/>
        </p:nvSpPr>
        <p:spPr>
          <a:xfrm rot="-2700000">
            <a:off x="87313" y="4641226"/>
            <a:ext cx="293687" cy="295275"/>
          </a:xfrm>
          <a:custGeom>
            <a:avLst/>
            <a:gdLst/>
            <a:ahLst/>
            <a:cxnLst/>
            <a:rect l="l" t="t" r="r" b="b"/>
            <a:pathLst>
              <a:path w="180000" h="180000" extrusionOk="0">
                <a:moveTo>
                  <a:pt x="94292" y="85312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94292" y="85312"/>
                </a:lnTo>
                <a:close/>
              </a:path>
            </a:pathLst>
          </a:custGeom>
          <a:solidFill>
            <a:srgbClr val="1A275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body" idx="1"/>
          </p:nvPr>
        </p:nvSpPr>
        <p:spPr>
          <a:xfrm>
            <a:off x="613538" y="1440000"/>
            <a:ext cx="8236638" cy="264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70000"/>
              </a:lnSpc>
              <a:spcBef>
                <a:spcPts val="563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 b="1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  <p:pic>
        <p:nvPicPr>
          <p:cNvPr id="52" name="Google Shape;52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58175" y="4677878"/>
            <a:ext cx="1692000" cy="2409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Google Shape;53;p13"/>
          <p:cNvCxnSpPr/>
          <p:nvPr/>
        </p:nvCxnSpPr>
        <p:spPr>
          <a:xfrm>
            <a:off x="539750" y="393700"/>
            <a:ext cx="1439863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4" name="Google Shape;54;p13"/>
          <p:cNvSpPr txBox="1">
            <a:spLocks noGrp="1"/>
          </p:cNvSpPr>
          <p:nvPr>
            <p:ph type="body" idx="2"/>
          </p:nvPr>
        </p:nvSpPr>
        <p:spPr>
          <a:xfrm>
            <a:off x="540000" y="162000"/>
            <a:ext cx="3540176" cy="208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 b="1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3"/>
          </p:nvPr>
        </p:nvSpPr>
        <p:spPr>
          <a:xfrm>
            <a:off x="540000" y="419823"/>
            <a:ext cx="7772400" cy="218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1300" b="1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2296" y="4733630"/>
            <a:ext cx="108000" cy="10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03">
  <p:cSld name="CONTENU03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4"/>
          <p:cNvPicPr preferRelativeResize="0"/>
          <p:nvPr/>
        </p:nvPicPr>
        <p:blipFill rotWithShape="1">
          <a:blip r:embed="rId2">
            <a:alphaModFix/>
          </a:blip>
          <a:srcRect l="-1" r="34220"/>
          <a:stretch/>
        </p:blipFill>
        <p:spPr>
          <a:xfrm>
            <a:off x="4530191" y="90213"/>
            <a:ext cx="4613809" cy="4675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4"/>
          <p:cNvPicPr preferRelativeResize="0"/>
          <p:nvPr/>
        </p:nvPicPr>
        <p:blipFill rotWithShape="1">
          <a:blip r:embed="rId3">
            <a:alphaModFix/>
          </a:blip>
          <a:srcRect t="6969" r="392"/>
          <a:stretch/>
        </p:blipFill>
        <p:spPr>
          <a:xfrm>
            <a:off x="0" y="0"/>
            <a:ext cx="9144000" cy="4805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2296" y="4733630"/>
            <a:ext cx="108000" cy="1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/>
          <p:nvPr/>
        </p:nvSpPr>
        <p:spPr>
          <a:xfrm rot="-2700000">
            <a:off x="87313" y="4641226"/>
            <a:ext cx="293687" cy="295275"/>
          </a:xfrm>
          <a:custGeom>
            <a:avLst/>
            <a:gdLst/>
            <a:ahLst/>
            <a:cxnLst/>
            <a:rect l="l" t="t" r="r" b="b"/>
            <a:pathLst>
              <a:path w="180000" h="180000" extrusionOk="0">
                <a:moveTo>
                  <a:pt x="94292" y="85312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94292" y="85312"/>
                </a:lnTo>
                <a:close/>
              </a:path>
            </a:pathLst>
          </a:custGeom>
          <a:solidFill>
            <a:srgbClr val="1A275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  <p:cxnSp>
        <p:nvCxnSpPr>
          <p:cNvPr id="65" name="Google Shape;65;p14"/>
          <p:cNvCxnSpPr/>
          <p:nvPr/>
        </p:nvCxnSpPr>
        <p:spPr>
          <a:xfrm>
            <a:off x="539750" y="393700"/>
            <a:ext cx="1439863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540000" y="162000"/>
            <a:ext cx="3540176" cy="208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 b="1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body" idx="2"/>
          </p:nvPr>
        </p:nvSpPr>
        <p:spPr>
          <a:xfrm>
            <a:off x="540000" y="419823"/>
            <a:ext cx="7772400" cy="218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1300" b="1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3"/>
          </p:nvPr>
        </p:nvSpPr>
        <p:spPr>
          <a:xfrm>
            <a:off x="720000" y="1080000"/>
            <a:ext cx="4537075" cy="2952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rgbClr val="004E9B"/>
              </a:buClr>
              <a:buSzPts val="3500"/>
              <a:buNone/>
              <a:defRPr sz="3500" b="1">
                <a:solidFill>
                  <a:srgbClr val="004E9B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5B2E4"/>
              </a:buClr>
              <a:buSzPts val="2200"/>
              <a:buFont typeface="Calibri"/>
              <a:buChar char="•"/>
              <a:defRPr sz="2200" b="1">
                <a:solidFill>
                  <a:srgbClr val="25B2E4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A2752"/>
              </a:buClr>
              <a:buSzPts val="1800"/>
              <a:buNone/>
              <a:defRPr sz="1800">
                <a:solidFill>
                  <a:srgbClr val="1A2752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1A2752"/>
              </a:buClr>
              <a:buSzPts val="1800"/>
              <a:buChar char="•"/>
              <a:defRPr sz="1800">
                <a:solidFill>
                  <a:srgbClr val="1A2752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1A2752"/>
              </a:buClr>
              <a:buSzPts val="1800"/>
              <a:buChar char="•"/>
              <a:defRPr sz="1800">
                <a:solidFill>
                  <a:srgbClr val="1A2752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69" name="Google Shape;69;p14"/>
          <p:cNvPicPr preferRelativeResize="0"/>
          <p:nvPr/>
        </p:nvPicPr>
        <p:blipFill rotWithShape="1">
          <a:blip r:embed="rId5">
            <a:alphaModFix/>
          </a:blip>
          <a:srcRect r="50090"/>
          <a:stretch/>
        </p:blipFill>
        <p:spPr>
          <a:xfrm rot="-8100000">
            <a:off x="7194837" y="2007604"/>
            <a:ext cx="2387016" cy="4780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158175" y="4682728"/>
            <a:ext cx="1692000" cy="24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04">
  <p:cSld name="CONTENU04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5"/>
          <p:cNvPicPr preferRelativeResize="0"/>
          <p:nvPr/>
        </p:nvPicPr>
        <p:blipFill rotWithShape="1">
          <a:blip r:embed="rId2">
            <a:alphaModFix/>
          </a:blip>
          <a:srcRect t="6993"/>
          <a:stretch/>
        </p:blipFill>
        <p:spPr>
          <a:xfrm>
            <a:off x="0" y="0"/>
            <a:ext cx="9149289" cy="478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/>
          <p:nvPr/>
        </p:nvSpPr>
        <p:spPr>
          <a:xfrm flipH="1">
            <a:off x="6264000" y="2263500"/>
            <a:ext cx="2880000" cy="2880000"/>
          </a:xfrm>
          <a:custGeom>
            <a:avLst/>
            <a:gdLst/>
            <a:ahLst/>
            <a:cxnLst/>
            <a:rect l="l" t="t" r="r" b="b"/>
            <a:pathLst>
              <a:path w="4224866" h="4250267" extrusionOk="0">
                <a:moveTo>
                  <a:pt x="0" y="0"/>
                </a:moveTo>
                <a:lnTo>
                  <a:pt x="4224866" y="4241800"/>
                </a:lnTo>
                <a:lnTo>
                  <a:pt x="0" y="42502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15"/>
          <p:cNvSpPr/>
          <p:nvPr/>
        </p:nvSpPr>
        <p:spPr>
          <a:xfrm rot="-2700000">
            <a:off x="87313" y="4641226"/>
            <a:ext cx="293687" cy="295275"/>
          </a:xfrm>
          <a:custGeom>
            <a:avLst/>
            <a:gdLst/>
            <a:ahLst/>
            <a:cxnLst/>
            <a:rect l="l" t="t" r="r" b="b"/>
            <a:pathLst>
              <a:path w="180000" h="180000" extrusionOk="0">
                <a:moveTo>
                  <a:pt x="94292" y="85312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94292" y="85312"/>
                </a:lnTo>
                <a:close/>
              </a:path>
            </a:pathLst>
          </a:custGeom>
          <a:solidFill>
            <a:srgbClr val="1A275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613538" y="1440000"/>
            <a:ext cx="8236638" cy="264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70000"/>
              </a:lnSpc>
              <a:spcBef>
                <a:spcPts val="563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 b="1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  <p:pic>
        <p:nvPicPr>
          <p:cNvPr id="79" name="Google Shape;79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58175" y="4682728"/>
            <a:ext cx="1692000" cy="2420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0" name="Google Shape;80;p15"/>
          <p:cNvCxnSpPr/>
          <p:nvPr/>
        </p:nvCxnSpPr>
        <p:spPr>
          <a:xfrm>
            <a:off x="539750" y="393700"/>
            <a:ext cx="1439863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81" name="Google Shape;81;p15"/>
          <p:cNvSpPr txBox="1">
            <a:spLocks noGrp="1"/>
          </p:cNvSpPr>
          <p:nvPr>
            <p:ph type="body" idx="2"/>
          </p:nvPr>
        </p:nvSpPr>
        <p:spPr>
          <a:xfrm>
            <a:off x="540000" y="162000"/>
            <a:ext cx="3540176" cy="208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 b="1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body" idx="3"/>
          </p:nvPr>
        </p:nvSpPr>
        <p:spPr>
          <a:xfrm>
            <a:off x="540000" y="419823"/>
            <a:ext cx="7772400" cy="218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1300" b="1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83" name="Google Shape;83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32296" y="4733630"/>
            <a:ext cx="108000" cy="10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8612" algn="l" rtl="0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575"/>
              <a:buFont typeface="Arial"/>
              <a:buChar char="•"/>
              <a:defRPr sz="15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43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00037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francaisdesaffaires.fr/parlez-vous-francais-professionnel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18.jpe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361950" y="2248584"/>
            <a:ext cx="554355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 français, une langue aussi pour travailler </a:t>
            </a:r>
            <a:endParaRPr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00525" y="768432"/>
            <a:ext cx="142875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K:\DRIE\MARKETING&amp;COMMERCIAL\2_COMMUNICATION\2_OUTILS DE COM\8_IMAGES\LOGOS\logoCCI-Fr des Affaires\LFDA - CCI petit blan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267575"/>
            <a:ext cx="3562350" cy="114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\\administratif.sir\dfs$\Users\CCIR\JLECOMTE\Profil\Desktop\Bannière PP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3958"/>
            <a:ext cx="9139963" cy="699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4515966"/>
            <a:ext cx="9130147" cy="603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7" name="Google Shape;97;p2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98" name="Google Shape;98;p2"/>
          <p:cNvSpPr txBox="1">
            <a:spLocks noGrp="1"/>
          </p:cNvSpPr>
          <p:nvPr>
            <p:ph type="body" idx="2"/>
          </p:nvPr>
        </p:nvSpPr>
        <p:spPr>
          <a:xfrm>
            <a:off x="519664" y="170830"/>
            <a:ext cx="6362418" cy="193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en-US" dirty="0"/>
              <a:t>LE FRANÇAIS DES AFFAIRES</a:t>
            </a:r>
            <a:endParaRPr dirty="0"/>
          </a:p>
        </p:txBody>
      </p:sp>
      <p:sp>
        <p:nvSpPr>
          <p:cNvPr id="99" name="Google Shape;99;p2"/>
          <p:cNvSpPr txBox="1">
            <a:spLocks noGrp="1"/>
          </p:cNvSpPr>
          <p:nvPr>
            <p:ph type="body" idx="3"/>
          </p:nvPr>
        </p:nvSpPr>
        <p:spPr>
          <a:xfrm>
            <a:off x="184536" y="1014789"/>
            <a:ext cx="8761073" cy="350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None/>
            </a:pPr>
            <a:r>
              <a:rPr lang="en-US" sz="1200" dirty="0">
                <a:solidFill>
                  <a:srgbClr val="AB0032"/>
                </a:solidFill>
              </a:rPr>
              <a:t>LE FRANÇAIS PROFESSIONNEL: 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None/>
            </a:pPr>
            <a:r>
              <a:rPr lang="en-US" sz="1200" dirty="0">
                <a:solidFill>
                  <a:srgbClr val="AB0032"/>
                </a:solidFill>
              </a:rPr>
              <a:t>UNE COMPÉTENCE RECHERCHÉE PAR LES RECRUTEURS FLAMANDS</a:t>
            </a:r>
            <a:endParaRPr sz="1200" dirty="0">
              <a:solidFill>
                <a:srgbClr val="AB0032"/>
              </a:solidFill>
            </a:endParaRPr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396815" y="1319835"/>
            <a:ext cx="5124091" cy="2868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lvl="0" indent="-2095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endParaRPr sz="1200">
              <a:solidFill>
                <a:srgbClr val="002060"/>
              </a:solidFill>
            </a:endParaRPr>
          </a:p>
          <a:p>
            <a:pPr marL="285750" lvl="0" indent="-2857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en-US" sz="1200" b="0">
                <a:solidFill>
                  <a:srgbClr val="002060"/>
                </a:solidFill>
              </a:rPr>
              <a:t>En 2015, </a:t>
            </a:r>
            <a:r>
              <a:rPr lang="en-US" sz="1200">
                <a:solidFill>
                  <a:srgbClr val="002060"/>
                </a:solidFill>
              </a:rPr>
              <a:t>40%  </a:t>
            </a:r>
            <a:r>
              <a:rPr lang="en-US" sz="1200" b="0">
                <a:solidFill>
                  <a:srgbClr val="002060"/>
                </a:solidFill>
              </a:rPr>
              <a:t>des offres d’emploi en Flandre demandaient explicitement la </a:t>
            </a:r>
            <a:r>
              <a:rPr lang="en-US" sz="1200">
                <a:solidFill>
                  <a:srgbClr val="002060"/>
                </a:solidFill>
              </a:rPr>
              <a:t>maîtrise d’une ou plusieurs langues étrangères ;</a:t>
            </a:r>
            <a:endParaRPr sz="1200" b="0">
              <a:solidFill>
                <a:srgbClr val="002060"/>
              </a:solidFill>
            </a:endParaRPr>
          </a:p>
          <a:p>
            <a:pPr marL="285750" lvl="0" indent="-2857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en-US" sz="1200" b="0">
                <a:solidFill>
                  <a:srgbClr val="002060"/>
                </a:solidFill>
              </a:rPr>
              <a:t>Les langues les plus demandées étaient alors dans l’ordre: </a:t>
            </a:r>
            <a:r>
              <a:rPr lang="en-US" sz="1200">
                <a:solidFill>
                  <a:srgbClr val="002060"/>
                </a:solidFill>
              </a:rPr>
              <a:t>le français (79%), </a:t>
            </a:r>
            <a:r>
              <a:rPr lang="en-US" sz="1200" b="0">
                <a:solidFill>
                  <a:srgbClr val="002060"/>
                </a:solidFill>
              </a:rPr>
              <a:t>l’anglais (59%), et l’allemand (10%) ;</a:t>
            </a:r>
            <a:endParaRPr sz="1200" b="0">
              <a:solidFill>
                <a:srgbClr val="002060"/>
              </a:solidFill>
            </a:endParaRPr>
          </a:p>
          <a:p>
            <a:pPr marL="285750" lvl="0" indent="-2857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en-US" sz="1200" b="0">
                <a:solidFill>
                  <a:srgbClr val="002060"/>
                </a:solidFill>
              </a:rPr>
              <a:t>Le secteur de </a:t>
            </a:r>
            <a:r>
              <a:rPr lang="en-US" sz="1200">
                <a:solidFill>
                  <a:srgbClr val="002060"/>
                </a:solidFill>
              </a:rPr>
              <a:t>l’achat</a:t>
            </a:r>
            <a:r>
              <a:rPr lang="en-US" sz="1200" b="0">
                <a:solidFill>
                  <a:srgbClr val="002060"/>
                </a:solidFill>
              </a:rPr>
              <a:t> est celui qui fait le plus appel à la maîtrise du français, suivi de près par </a:t>
            </a:r>
            <a:r>
              <a:rPr lang="en-US" sz="1200">
                <a:solidFill>
                  <a:srgbClr val="002060"/>
                </a:solidFill>
              </a:rPr>
              <a:t>la recherche</a:t>
            </a:r>
            <a:r>
              <a:rPr lang="en-US" sz="1200" b="0">
                <a:solidFill>
                  <a:srgbClr val="002060"/>
                </a:solidFill>
              </a:rPr>
              <a:t>, </a:t>
            </a:r>
            <a:r>
              <a:rPr lang="en-US" sz="1200">
                <a:solidFill>
                  <a:srgbClr val="002060"/>
                </a:solidFill>
              </a:rPr>
              <a:t>l’administration</a:t>
            </a:r>
            <a:r>
              <a:rPr lang="en-US" sz="1200" b="0">
                <a:solidFill>
                  <a:srgbClr val="002060"/>
                </a:solidFill>
              </a:rPr>
              <a:t>, les </a:t>
            </a:r>
            <a:r>
              <a:rPr lang="en-US" sz="1200">
                <a:solidFill>
                  <a:srgbClr val="002060"/>
                </a:solidFill>
              </a:rPr>
              <a:t>ressources humaines</a:t>
            </a:r>
            <a:r>
              <a:rPr lang="en-US" sz="1200" b="0">
                <a:solidFill>
                  <a:srgbClr val="002060"/>
                </a:solidFill>
              </a:rPr>
              <a:t>, et le </a:t>
            </a:r>
            <a:r>
              <a:rPr lang="en-US" sz="1200">
                <a:solidFill>
                  <a:srgbClr val="002060"/>
                </a:solidFill>
              </a:rPr>
              <a:t>marketing ;</a:t>
            </a:r>
            <a:endParaRPr sz="1200" b="0">
              <a:solidFill>
                <a:srgbClr val="002060"/>
              </a:solidFill>
            </a:endParaRPr>
          </a:p>
          <a:p>
            <a:pPr marL="285750" lvl="0" indent="-2857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en-US" sz="1200" b="0">
                <a:solidFill>
                  <a:srgbClr val="002060"/>
                </a:solidFill>
              </a:rPr>
              <a:t>Le </a:t>
            </a:r>
            <a:r>
              <a:rPr lang="en-US" sz="1200">
                <a:solidFill>
                  <a:srgbClr val="002060"/>
                </a:solidFill>
              </a:rPr>
              <a:t>niveau de langue demandé </a:t>
            </a:r>
            <a:r>
              <a:rPr lang="en-US" sz="1200" b="0">
                <a:solidFill>
                  <a:srgbClr val="002060"/>
                </a:solidFill>
              </a:rPr>
              <a:t>par les recruteurs diffère selon les langues: pour l’allemand, une maîtrise élémentaire suffit; pour le français, les offres exigent un </a:t>
            </a:r>
            <a:r>
              <a:rPr lang="en-US" sz="1200">
                <a:solidFill>
                  <a:srgbClr val="002060"/>
                </a:solidFill>
              </a:rPr>
              <a:t>niveau intermédiaire</a:t>
            </a:r>
            <a:r>
              <a:rPr lang="en-US" sz="1200" b="0">
                <a:solidFill>
                  <a:srgbClr val="002060"/>
                </a:solidFill>
              </a:rPr>
              <a:t>. Pour l’anglais, le niveau requis est en général plus élevé.</a:t>
            </a:r>
            <a:r>
              <a:rPr lang="en-US" sz="1200"/>
              <a:t/>
            </a:r>
            <a:br>
              <a:rPr lang="en-US" sz="1200"/>
            </a:br>
            <a:endParaRPr sz="1200" b="0">
              <a:solidFill>
                <a:schemeClr val="dk1"/>
              </a:solidFill>
            </a:endParaRPr>
          </a:p>
        </p:txBody>
      </p:sp>
      <p:graphicFrame>
        <p:nvGraphicFramePr>
          <p:cNvPr id="101" name="Google Shape;101;p2"/>
          <p:cNvGraphicFramePr/>
          <p:nvPr/>
        </p:nvGraphicFramePr>
        <p:xfrm>
          <a:off x="5086710" y="1406106"/>
          <a:ext cx="3789872" cy="2904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2" name="Google Shape;102;p2"/>
          <p:cNvSpPr txBox="1"/>
          <p:nvPr/>
        </p:nvSpPr>
        <p:spPr>
          <a:xfrm>
            <a:off x="1026522" y="4192445"/>
            <a:ext cx="499469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Sources : </a:t>
            </a:r>
            <a:endParaRPr sz="7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 i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Le français à l’école ? </a:t>
            </a:r>
            <a:r>
              <a:rPr lang="en-US" sz="7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M. Simons , Y. Morard, S. Franck,  L. Pacquée, Universiteit Antwerpn, Antwert School of Education, Faculteit Sociale Wetenschappen</a:t>
            </a:r>
            <a:endParaRPr sz="7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 i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De l’utilié du français à l’école en Flandre</a:t>
            </a:r>
            <a:r>
              <a:rPr lang="en-US" sz="7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, M. Simons, Y. Morard. Le français dans le monde, n°421, janvier-février 2019</a:t>
            </a:r>
            <a:endParaRPr sz="7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 novembre 2020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10" name="Google Shape;110;p3"/>
          <p:cNvSpPr txBox="1">
            <a:spLocks noGrp="1"/>
          </p:cNvSpPr>
          <p:nvPr>
            <p:ph type="body" idx="2"/>
          </p:nvPr>
        </p:nvSpPr>
        <p:spPr>
          <a:xfrm>
            <a:off x="519664" y="170830"/>
            <a:ext cx="6362418" cy="193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en-US"/>
              <a:t>LE FRANÇAIS DES AFFAIRES</a:t>
            </a:r>
            <a:endParaRPr/>
          </a:p>
        </p:txBody>
      </p:sp>
      <p:sp>
        <p:nvSpPr>
          <p:cNvPr id="111" name="Google Shape;111;p3"/>
          <p:cNvSpPr txBox="1">
            <a:spLocks noGrp="1"/>
          </p:cNvSpPr>
          <p:nvPr>
            <p:ph type="body" idx="3"/>
          </p:nvPr>
        </p:nvSpPr>
        <p:spPr>
          <a:xfrm>
            <a:off x="168213" y="948081"/>
            <a:ext cx="8761073" cy="18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None/>
            </a:pPr>
            <a:r>
              <a:rPr lang="en-US" sz="1200">
                <a:solidFill>
                  <a:srgbClr val="AB0032"/>
                </a:solidFill>
              </a:rPr>
              <a:t>NOMBRE DE POSTES VACANTS DEMANDANT UNE MAÎTRISE DU FRANÇAIS SELON LES RÉGIONS</a:t>
            </a:r>
            <a:endParaRPr sz="1200">
              <a:solidFill>
                <a:srgbClr val="AB0032"/>
              </a:solidFill>
            </a:endParaRPr>
          </a:p>
        </p:txBody>
      </p:sp>
      <p:pic>
        <p:nvPicPr>
          <p:cNvPr id="112" name="Google Shape;112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7748" y="1259165"/>
            <a:ext cx="6902881" cy="2812511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3"/>
          <p:cNvSpPr txBox="1"/>
          <p:nvPr/>
        </p:nvSpPr>
        <p:spPr>
          <a:xfrm>
            <a:off x="7670629" y="1249343"/>
            <a:ext cx="1335348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Sources : </a:t>
            </a:r>
            <a:endParaRPr sz="7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 i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Le français à l’école ? </a:t>
            </a:r>
            <a:r>
              <a:rPr lang="en-US" sz="7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M. Simons , Y. Morard, S. Franck,  L. Pacquée, Universiteit Antwerpn, Antwert School of Education, Faculteit Sociale Wetenschappen</a:t>
            </a:r>
            <a:endParaRPr sz="7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 i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De l’utilié du français à l’école en Flandre</a:t>
            </a:r>
            <a:r>
              <a:rPr lang="en-US" sz="7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, M. Simons, Y. Morard. Le français dans le monde, n°421, janvier-février 2019</a:t>
            </a:r>
            <a:endParaRPr sz="7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3"/>
          <p:cNvSpPr txBox="1">
            <a:spLocks noGrp="1"/>
          </p:cNvSpPr>
          <p:nvPr>
            <p:ph type="body" idx="1"/>
          </p:nvPr>
        </p:nvSpPr>
        <p:spPr>
          <a:xfrm>
            <a:off x="767748" y="4149312"/>
            <a:ext cx="6902880" cy="424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None/>
            </a:pPr>
            <a:r>
              <a:rPr lang="en-US" sz="1200" b="0">
                <a:solidFill>
                  <a:srgbClr val="002060"/>
                </a:solidFill>
              </a:rPr>
              <a:t>La maîtrise du français semble d’autant plus importante dans les zones limitrophes de la France (23% à 41% à l’ouest), de la Wallonie (22 à 41% dans le sud) et autour de la capitale (81%).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4515966"/>
            <a:ext cx="9130147" cy="603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 novembre 2020</a:t>
            </a:r>
            <a:endParaRPr/>
          </a:p>
        </p:txBody>
      </p:sp>
      <p:sp>
        <p:nvSpPr>
          <p:cNvPr id="120" name="Google Shape;120;p4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21" name="Google Shape;121;p4"/>
          <p:cNvSpPr txBox="1">
            <a:spLocks noGrp="1"/>
          </p:cNvSpPr>
          <p:nvPr>
            <p:ph type="body" idx="2"/>
          </p:nvPr>
        </p:nvSpPr>
        <p:spPr>
          <a:xfrm>
            <a:off x="519664" y="170830"/>
            <a:ext cx="6362418" cy="193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en-US"/>
              <a:t>LE FRANÇAIS DES AFFAIRES</a:t>
            </a:r>
            <a:endParaRPr/>
          </a:p>
        </p:txBody>
      </p:sp>
      <p:sp>
        <p:nvSpPr>
          <p:cNvPr id="122" name="Google Shape;122;p4"/>
          <p:cNvSpPr txBox="1"/>
          <p:nvPr/>
        </p:nvSpPr>
        <p:spPr>
          <a:xfrm>
            <a:off x="388618" y="1371795"/>
            <a:ext cx="4160132" cy="2862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23445E"/>
              </a:buClr>
              <a:buSzPts val="1200"/>
              <a:buFont typeface="Arial"/>
              <a:buChar char="•"/>
            </a:pP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Les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Diplômes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français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professionne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sont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décernés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par la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Chambre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de Commerce et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d’Industrie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Paris Ile-de-France, 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1ère CCI de France et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d’Europe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qui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représente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les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intérêts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de 670 000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entreprises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 dirty="0"/>
          </a:p>
          <a:p>
            <a:pPr marL="285750" marR="0" lvl="0" indent="-2095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dirty="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23445E"/>
              </a:buClr>
              <a:buSzPts val="1200"/>
              <a:buFont typeface="Arial"/>
              <a:buChar char="•"/>
            </a:pP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Ils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valident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, en bout de formation, 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des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compétences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à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travailler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en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français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dans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un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secteur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d’activité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: les Affaires, les Relations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Internationales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l'Hôtellerie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, le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tourisme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et le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restauration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, la Santé; </a:t>
            </a:r>
            <a:endParaRPr dirty="0"/>
          </a:p>
          <a:p>
            <a:pPr marL="285750" marR="0" lvl="0" indent="-2095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dirty="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23445E"/>
              </a:buClr>
              <a:buSzPts val="1200"/>
              <a:buFont typeface="Arial"/>
              <a:buChar char="•"/>
            </a:pP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Les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épreuves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des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diplômes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sont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conçues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pour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être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au plus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près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tâches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réalisées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en situation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professionnelle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(ex: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rédiger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le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courriel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réponse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à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une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réclamation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établir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un plan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d’action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à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partir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d’un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compte-rendu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réunion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…)</a:t>
            </a:r>
            <a:endParaRPr sz="1200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4"/>
          <p:cNvSpPr txBox="1"/>
          <p:nvPr/>
        </p:nvSpPr>
        <p:spPr>
          <a:xfrm>
            <a:off x="168213" y="928524"/>
            <a:ext cx="8761073" cy="350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Font typeface="Arial"/>
              <a:buNone/>
            </a:pPr>
            <a:r>
              <a:rPr lang="en-US" sz="1200" b="1">
                <a:solidFill>
                  <a:srgbClr val="AB0032"/>
                </a:solidFill>
                <a:latin typeface="Calibri"/>
                <a:ea typeface="Calibri"/>
                <a:cs typeface="Calibri"/>
                <a:sym typeface="Calibri"/>
              </a:rPr>
              <a:t>VALORISE SES COMPETENCES A TRAVAILLER EN FRANCAIS</a:t>
            </a:r>
            <a:r>
              <a:rPr lang="en-US" sz="1200" b="1" cap="none">
                <a:solidFill>
                  <a:srgbClr val="AB0032"/>
                </a:solidFill>
                <a:latin typeface="Calibri"/>
                <a:ea typeface="Calibri"/>
                <a:cs typeface="Calibri"/>
                <a:sym typeface="Calibri"/>
              </a:rPr>
              <a:t> :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Font typeface="Arial"/>
              <a:buNone/>
            </a:pPr>
            <a:r>
              <a:rPr lang="en-US" sz="1200" b="1" cap="none">
                <a:solidFill>
                  <a:srgbClr val="AB0032"/>
                </a:solidFill>
                <a:latin typeface="Calibri"/>
                <a:ea typeface="Calibri"/>
                <a:cs typeface="Calibri"/>
                <a:sym typeface="Calibri"/>
              </a:rPr>
              <a:t>LES DIPLÔMES DE FRANÇAIS PROFESSIONNEL</a:t>
            </a:r>
            <a:endParaRPr sz="1200" b="1" cap="none">
              <a:solidFill>
                <a:srgbClr val="AB003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4515966"/>
            <a:ext cx="9130147" cy="603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Google Shape;12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63515" y="1589009"/>
            <a:ext cx="3951287" cy="30908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 novembre 2020</a:t>
            </a:r>
            <a:endParaRPr/>
          </a:p>
        </p:txBody>
      </p:sp>
      <p:sp>
        <p:nvSpPr>
          <p:cNvPr id="131" name="Google Shape;131;p5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32" name="Google Shape;132;p5"/>
          <p:cNvSpPr txBox="1">
            <a:spLocks noGrp="1"/>
          </p:cNvSpPr>
          <p:nvPr>
            <p:ph type="body" idx="2"/>
          </p:nvPr>
        </p:nvSpPr>
        <p:spPr>
          <a:xfrm>
            <a:off x="519664" y="170830"/>
            <a:ext cx="6362418" cy="193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en-US"/>
              <a:t>LE FRANÇAIS DES AFFAIRES</a:t>
            </a:r>
            <a:endParaRPr/>
          </a:p>
        </p:txBody>
      </p:sp>
      <p:sp>
        <p:nvSpPr>
          <p:cNvPr id="133" name="Google Shape;133;p5"/>
          <p:cNvSpPr txBox="1"/>
          <p:nvPr/>
        </p:nvSpPr>
        <p:spPr>
          <a:xfrm>
            <a:off x="500332" y="1354592"/>
            <a:ext cx="4071668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Pour les étudiants</a:t>
            </a: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23445E"/>
              </a:buClr>
              <a:buSzPts val="1200"/>
              <a:buFont typeface="Arial"/>
              <a:buChar char="•"/>
            </a:pPr>
            <a:r>
              <a:rPr lang="en-US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Les Diplômes de français professionnel sont </a:t>
            </a:r>
            <a:r>
              <a:rPr lang="en-US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un atout </a:t>
            </a:r>
            <a:r>
              <a:rPr lang="en-US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sur le </a:t>
            </a:r>
            <a:r>
              <a:rPr lang="en-US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CV</a:t>
            </a:r>
            <a:r>
              <a:rPr lang="en-US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des étudiants : ils permettent de </a:t>
            </a:r>
            <a:r>
              <a:rPr lang="en-US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valoriser leurs compétences</a:t>
            </a:r>
            <a:r>
              <a:rPr lang="en-US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à communiquer en français dans le milieu de l’entreprise;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23445E"/>
              </a:buClr>
              <a:buSzPts val="1200"/>
              <a:buFont typeface="Arial"/>
              <a:buChar char="•"/>
            </a:pPr>
            <a:r>
              <a:rPr lang="en-US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Ils leur permettent de </a:t>
            </a:r>
            <a:r>
              <a:rPr lang="en-US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se démarquer </a:t>
            </a:r>
            <a:r>
              <a:rPr lang="en-US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lors d’un </a:t>
            </a:r>
            <a:r>
              <a:rPr lang="en-US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entretien d’embauche.</a:t>
            </a: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095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5"/>
          <p:cNvSpPr txBox="1"/>
          <p:nvPr/>
        </p:nvSpPr>
        <p:spPr>
          <a:xfrm>
            <a:off x="858328" y="894025"/>
            <a:ext cx="7880232" cy="350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Font typeface="Arial"/>
              <a:buNone/>
            </a:pPr>
            <a:r>
              <a:rPr lang="en-US" sz="1200" b="1" cap="none">
                <a:solidFill>
                  <a:srgbClr val="AB0032"/>
                </a:solidFill>
                <a:latin typeface="Calibri"/>
                <a:ea typeface="Calibri"/>
                <a:cs typeface="Calibri"/>
                <a:sym typeface="Calibri"/>
              </a:rPr>
              <a:t>LES DIPLÔMES DE FRANÇAIS PROFESSIONNEL :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Font typeface="Arial"/>
              <a:buNone/>
            </a:pPr>
            <a:r>
              <a:rPr lang="en-US" sz="1200" b="1" cap="none">
                <a:solidFill>
                  <a:srgbClr val="AB0032"/>
                </a:solidFill>
                <a:latin typeface="Calibri"/>
                <a:ea typeface="Calibri"/>
                <a:cs typeface="Calibri"/>
                <a:sym typeface="Calibri"/>
              </a:rPr>
              <a:t> UN ATOUT POUR VOS SALARIÉS/ VOS ÉTUDIANTS</a:t>
            </a:r>
            <a:endParaRPr sz="1200" b="1" cap="none">
              <a:solidFill>
                <a:srgbClr val="AB003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5"/>
          <p:cNvSpPr/>
          <p:nvPr/>
        </p:nvSpPr>
        <p:spPr>
          <a:xfrm>
            <a:off x="5132500" y="1493744"/>
            <a:ext cx="3424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Plus de 5000 étudiants et jeunes professionnels obtiennent un Diplôme de français professionnel chaque année dans le monde.</a:t>
            </a:r>
            <a:endParaRPr sz="1200" b="1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6" name="Google Shape;136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6281" y="2284352"/>
            <a:ext cx="1627925" cy="15568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0" y="4515966"/>
            <a:ext cx="9130147" cy="603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4515966"/>
            <a:ext cx="9130147" cy="603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3" name="Google Shape;143;p6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44" name="Google Shape;144;p6"/>
          <p:cNvSpPr txBox="1">
            <a:spLocks noGrp="1"/>
          </p:cNvSpPr>
          <p:nvPr>
            <p:ph type="body" idx="2"/>
          </p:nvPr>
        </p:nvSpPr>
        <p:spPr>
          <a:xfrm>
            <a:off x="519664" y="170830"/>
            <a:ext cx="6362418" cy="193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en-US"/>
              <a:t>LE FRANÇAIS DES AFFAIRES</a:t>
            </a:r>
            <a:endParaRPr/>
          </a:p>
        </p:txBody>
      </p:sp>
      <p:sp>
        <p:nvSpPr>
          <p:cNvPr id="145" name="Google Shape;145;p6"/>
          <p:cNvSpPr/>
          <p:nvPr/>
        </p:nvSpPr>
        <p:spPr>
          <a:xfrm>
            <a:off x="4214000" y="1026544"/>
            <a:ext cx="342468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Plus de 5000 étudiants et jeunes professionnels obtiennent un Diplôme de français professionnel chaque année dans le monde.</a:t>
            </a:r>
            <a:endParaRPr sz="1200" b="1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6" name="Google Shape;146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137" y="1026544"/>
            <a:ext cx="2607154" cy="3478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80508" y="1963583"/>
            <a:ext cx="2852640" cy="160461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6"/>
          <p:cNvSpPr txBox="1"/>
          <p:nvPr/>
        </p:nvSpPr>
        <p:spPr>
          <a:xfrm>
            <a:off x="5628768" y="3558588"/>
            <a:ext cx="285264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Etudiants ayant passé le Diplôme de français des Relations Internationales à l’Institut français du Togo en 2019.</a:t>
            </a:r>
            <a:endParaRPr sz="7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6"/>
          <p:cNvSpPr txBox="1"/>
          <p:nvPr/>
        </p:nvSpPr>
        <p:spPr>
          <a:xfrm>
            <a:off x="3556216" y="4179628"/>
            <a:ext cx="1895441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Etudiants de Georgetown University ayant passé un des Diplômes de français professionnel à Paris en 2019.</a:t>
            </a:r>
            <a:endParaRPr sz="7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0" name="Google Shape;150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5224" y="1963582"/>
            <a:ext cx="1895441" cy="2236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 novembre 2020</a:t>
            </a:r>
            <a:endParaRPr/>
          </a:p>
        </p:txBody>
      </p:sp>
      <p:sp>
        <p:nvSpPr>
          <p:cNvPr id="157" name="Google Shape;157;p7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58" name="Google Shape;158;p7"/>
          <p:cNvSpPr txBox="1">
            <a:spLocks noGrp="1"/>
          </p:cNvSpPr>
          <p:nvPr>
            <p:ph type="body" idx="2"/>
          </p:nvPr>
        </p:nvSpPr>
        <p:spPr>
          <a:xfrm>
            <a:off x="519664" y="170830"/>
            <a:ext cx="6362418" cy="193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en-US"/>
              <a:t>LE FRANÇAIS DES AFFAIRES</a:t>
            </a:r>
            <a:endParaRPr/>
          </a:p>
        </p:txBody>
      </p:sp>
      <p:sp>
        <p:nvSpPr>
          <p:cNvPr id="159" name="Google Shape;159;p7"/>
          <p:cNvSpPr txBox="1"/>
          <p:nvPr/>
        </p:nvSpPr>
        <p:spPr>
          <a:xfrm>
            <a:off x="871699" y="1416587"/>
            <a:ext cx="4468055" cy="3046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smtClean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« </a:t>
            </a:r>
            <a:r>
              <a:rPr lang="en-US" sz="1200" b="1" dirty="0" err="1" smtClean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Préparer</a:t>
            </a:r>
            <a:r>
              <a:rPr lang="en-US" sz="1200" b="1" dirty="0" smtClean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le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Diplôme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m’a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permis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travailler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des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tâches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spécifiques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que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j’ai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retrouvé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ensuite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cet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été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dans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mes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missions en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ressources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humaines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L’apprentissage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du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vocabulaire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d’entreprise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m’a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également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été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très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utile. </a:t>
            </a:r>
            <a:endParaRPr sz="1200" dirty="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J’ai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pu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aussi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ajouter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mes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diplômes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sur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mon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CV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en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ligne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J’ai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même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été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surpris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: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deux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jours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seulement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après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avoir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ajouté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le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Diplôme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français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des Affaires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sur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mon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compte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LinkedIn, 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une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entreprise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américaine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m’a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contacté</a:t>
            </a:r>
            <a:r>
              <a:rPr lang="en-US" sz="1200" b="1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pour un poste de relations clients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200" dirty="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Ils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m’ont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dit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que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mes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compétences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en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français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les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intéressaient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mais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malheureusement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c’est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encore trop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tôt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pour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moi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car je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n’avais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pas encore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terminé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l’université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. »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Retrouvez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d’autres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témoignages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d’étudiants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et de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professionnels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sur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notre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u="sng" dirty="0" err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Webocumentaire</a:t>
            </a:r>
            <a:r>
              <a:rPr lang="en-US" sz="1200" dirty="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endParaRPr dirty="0"/>
          </a:p>
        </p:txBody>
      </p:sp>
      <p:pic>
        <p:nvPicPr>
          <p:cNvPr id="160" name="Google Shape;160;p7" descr="https://www.lefrancaisdesaffaires.fr/wp-content/uploads/2019/09/Michael-moore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28222" y="1445876"/>
            <a:ext cx="2203097" cy="2203097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7"/>
          <p:cNvSpPr/>
          <p:nvPr/>
        </p:nvSpPr>
        <p:spPr>
          <a:xfrm>
            <a:off x="5704019" y="3694914"/>
            <a:ext cx="220640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Michael Moore, student at Truman State University.</a:t>
            </a:r>
            <a:endParaRPr/>
          </a:p>
        </p:txBody>
      </p:sp>
      <p:sp>
        <p:nvSpPr>
          <p:cNvPr id="162" name="Google Shape;162;p7"/>
          <p:cNvSpPr txBox="1"/>
          <p:nvPr/>
        </p:nvSpPr>
        <p:spPr>
          <a:xfrm>
            <a:off x="168213" y="948081"/>
            <a:ext cx="8761073" cy="18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Font typeface="Arial"/>
              <a:buNone/>
            </a:pPr>
            <a:r>
              <a:rPr lang="en-US" sz="1200" b="1" cap="none">
                <a:solidFill>
                  <a:srgbClr val="AB0032"/>
                </a:solidFill>
                <a:latin typeface="Calibri"/>
                <a:ea typeface="Calibri"/>
                <a:cs typeface="Calibri"/>
                <a:sym typeface="Calibri"/>
              </a:rPr>
              <a:t>TÉMOIGNAGE</a:t>
            </a:r>
            <a:endParaRPr sz="1200" b="1" cap="none">
              <a:solidFill>
                <a:srgbClr val="AB003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515966"/>
            <a:ext cx="9130147" cy="603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58175" y="4682728"/>
            <a:ext cx="1692000" cy="242094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8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24 novembre 2020</a:t>
            </a:r>
            <a:endParaRPr/>
          </a:p>
        </p:txBody>
      </p:sp>
      <p:sp>
        <p:nvSpPr>
          <p:cNvPr id="170" name="Google Shape;170;p8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Chambre de commerce et d‘industrie de région Paris Île-de-France</a:t>
            </a:r>
            <a:endParaRPr/>
          </a:p>
        </p:txBody>
      </p:sp>
      <p:sp>
        <p:nvSpPr>
          <p:cNvPr id="171" name="Google Shape;171;p8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pic>
        <p:nvPicPr>
          <p:cNvPr id="172" name="Google Shape;172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3902" y="3538169"/>
            <a:ext cx="612000" cy="61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8"/>
          <p:cNvSpPr/>
          <p:nvPr/>
        </p:nvSpPr>
        <p:spPr>
          <a:xfrm>
            <a:off x="923030" y="3613336"/>
            <a:ext cx="519979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www.lefrancaisdesaffaires.fr</a:t>
            </a:r>
            <a:endParaRPr sz="2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8"/>
          <p:cNvSpPr txBox="1">
            <a:spLocks noGrp="1"/>
          </p:cNvSpPr>
          <p:nvPr>
            <p:ph type="body" idx="4294967295"/>
          </p:nvPr>
        </p:nvSpPr>
        <p:spPr>
          <a:xfrm>
            <a:off x="923030" y="676237"/>
            <a:ext cx="7772400" cy="201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400" b="1">
                <a:solidFill>
                  <a:schemeClr val="lt1"/>
                </a:solidFill>
              </a:rPr>
              <a:t>MERCI DE VOTRE ATTENTION !</a:t>
            </a:r>
            <a:endParaRPr sz="2400" b="1">
              <a:solidFill>
                <a:schemeClr val="lt1"/>
              </a:solidFill>
            </a:endParaRPr>
          </a:p>
        </p:txBody>
      </p:sp>
      <p:pic>
        <p:nvPicPr>
          <p:cNvPr id="12" name="Picture 2" descr="\\administratif.sir\dfs$\Users\CCIR\JLECOMTE\Profil\Desktop\Bannière PP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3958"/>
            <a:ext cx="9139963" cy="699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K:\DRIE\MARKETING&amp;COMMERCIAL\2_COMMUNICATION\2_OUTILS DE COM\8_IMAGES\LOGOS\logo Fr des Affaires\logo-LFDA_blanc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59136"/>
            <a:ext cx="2592288" cy="68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K:\DRIE\MARKETING&amp;COMMERCIAL\2_COMMUNICATION\2_OUTILS DE COM\8_IMAGES\LOGOS\Logo CCIP IDF\CCI Paris IDF Education quadri negatif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637741"/>
            <a:ext cx="2088232" cy="382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THEME CCI IDF orange">
  <a:themeElements>
    <a:clrScheme name="CCI ParisIDF">
      <a:dk1>
        <a:srgbClr val="000000"/>
      </a:dk1>
      <a:lt1>
        <a:srgbClr val="FFFFFF"/>
      </a:lt1>
      <a:dk2>
        <a:srgbClr val="1D2545"/>
      </a:dk2>
      <a:lt2>
        <a:srgbClr val="25B2E4"/>
      </a:lt2>
      <a:accent1>
        <a:srgbClr val="004379"/>
      </a:accent1>
      <a:accent2>
        <a:srgbClr val="E50043"/>
      </a:accent2>
      <a:accent3>
        <a:srgbClr val="00B050"/>
      </a:accent3>
      <a:accent4>
        <a:srgbClr val="EA7A00"/>
      </a:accent4>
      <a:accent5>
        <a:srgbClr val="2F5B7E"/>
      </a:accent5>
      <a:accent6>
        <a:srgbClr val="2A8EC1"/>
      </a:accent6>
      <a:hlink>
        <a:srgbClr val="A5A5A5"/>
      </a:hlink>
      <a:folHlink>
        <a:srgbClr val="BFBFB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693</Words>
  <Application>Microsoft Office PowerPoint</Application>
  <PresentationFormat>Affichage à l'écran (16:9)</PresentationFormat>
  <Paragraphs>72</Paragraphs>
  <Slides>8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THEME CCI IDF orange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MANSUROVA Elena</dc:creator>
  <cp:lastModifiedBy>Julia LECOMTE</cp:lastModifiedBy>
  <cp:revision>1</cp:revision>
  <dcterms:created xsi:type="dcterms:W3CDTF">2015-12-18T17:36:22Z</dcterms:created>
  <dcterms:modified xsi:type="dcterms:W3CDTF">2021-03-19T16:53:57Z</dcterms:modified>
</cp:coreProperties>
</file>