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348">
          <p15:clr>
            <a:srgbClr val="A4A3A4"/>
          </p15:clr>
        </p15:guide>
        <p15:guide id="2" pos="226">
          <p15:clr>
            <a:srgbClr val="A4A3A4"/>
          </p15:clr>
        </p15:guide>
      </p15:sldGuideLst>
    </p:ext>
    <p:ext uri="{2D200454-40CA-4A62-9FC3-DE9A4176ACB9}">
      <p15:notes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ii7VjmNJCPVmmCcPSmQsHo9yZb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-192" y="-62"/>
      </p:cViewPr>
      <p:guideLst>
        <p:guide orient="horz" pos="1348"/>
        <p:guide pos="22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960514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8" name="Google Shape;20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10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UVERTURE">
  <p:cSld name="COUVERTU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3"/>
          <p:cNvPicPr preferRelativeResize="0"/>
          <p:nvPr/>
        </p:nvPicPr>
        <p:blipFill rotWithShape="1">
          <a:blip r:embed="rId2">
            <a:alphaModFix/>
          </a:blip>
          <a:srcRect l="738" b="13327"/>
          <a:stretch/>
        </p:blipFill>
        <p:spPr>
          <a:xfrm flipH="1">
            <a:off x="6114239" y="1227372"/>
            <a:ext cx="3029761" cy="3863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4" y="0"/>
            <a:ext cx="9141291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58175" y="4682728"/>
            <a:ext cx="1692000" cy="242094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3"/>
          <p:cNvSpPr txBox="1">
            <a:spLocks noGrp="1"/>
          </p:cNvSpPr>
          <p:nvPr>
            <p:ph type="ctrTitle"/>
          </p:nvPr>
        </p:nvSpPr>
        <p:spPr>
          <a:xfrm>
            <a:off x="360000" y="1980000"/>
            <a:ext cx="6384341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ftr" idx="11"/>
          </p:nvPr>
        </p:nvSpPr>
        <p:spPr>
          <a:xfrm>
            <a:off x="460981" y="4698129"/>
            <a:ext cx="392209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302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01">
  <p:cSld name="CONTENU0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14"/>
          <p:cNvPicPr preferRelativeResize="0"/>
          <p:nvPr/>
        </p:nvPicPr>
        <p:blipFill rotWithShape="1">
          <a:blip r:embed="rId2">
            <a:alphaModFix/>
          </a:blip>
          <a:srcRect t="6992" r="71"/>
          <a:stretch/>
        </p:blipFill>
        <p:spPr>
          <a:xfrm>
            <a:off x="0" y="0"/>
            <a:ext cx="9144000" cy="4788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32296" y="4733630"/>
            <a:ext cx="108000" cy="1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14"/>
          <p:cNvSpPr/>
          <p:nvPr/>
        </p:nvSpPr>
        <p:spPr>
          <a:xfrm rot="-2700000">
            <a:off x="87313" y="4641226"/>
            <a:ext cx="293687" cy="295275"/>
          </a:xfrm>
          <a:custGeom>
            <a:avLst/>
            <a:gdLst/>
            <a:ahLst/>
            <a:cxnLst/>
            <a:rect l="l" t="t" r="r" b="b"/>
            <a:pathLst>
              <a:path w="180000" h="180000" extrusionOk="0">
                <a:moveTo>
                  <a:pt x="94292" y="85312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94292" y="85312"/>
                </a:lnTo>
                <a:close/>
              </a:path>
            </a:pathLst>
          </a:custGeom>
          <a:solidFill>
            <a:srgbClr val="1A275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body" idx="1"/>
          </p:nvPr>
        </p:nvSpPr>
        <p:spPr>
          <a:xfrm>
            <a:off x="613538" y="1440000"/>
            <a:ext cx="8236638" cy="2643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70000"/>
              </a:lnSpc>
              <a:spcBef>
                <a:spcPts val="563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 b="1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4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4"/>
          <p:cNvSpPr txBox="1">
            <a:spLocks noGrp="1"/>
          </p:cNvSpPr>
          <p:nvPr>
            <p:ph type="ftr" idx="11"/>
          </p:nvPr>
        </p:nvSpPr>
        <p:spPr>
          <a:xfrm>
            <a:off x="460981" y="4698129"/>
            <a:ext cx="392209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4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pic>
        <p:nvPicPr>
          <p:cNvPr id="31" name="Google Shape;31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58175" y="4677878"/>
            <a:ext cx="1692000" cy="2409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" name="Google Shape;32;p14"/>
          <p:cNvCxnSpPr/>
          <p:nvPr/>
        </p:nvCxnSpPr>
        <p:spPr>
          <a:xfrm>
            <a:off x="539750" y="393700"/>
            <a:ext cx="1439863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3" name="Google Shape;33;p14"/>
          <p:cNvSpPr txBox="1">
            <a:spLocks noGrp="1"/>
          </p:cNvSpPr>
          <p:nvPr>
            <p:ph type="body" idx="2"/>
          </p:nvPr>
        </p:nvSpPr>
        <p:spPr>
          <a:xfrm>
            <a:off x="540000" y="162000"/>
            <a:ext cx="3540176" cy="208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540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 b="1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14"/>
          <p:cNvSpPr txBox="1">
            <a:spLocks noGrp="1"/>
          </p:cNvSpPr>
          <p:nvPr>
            <p:ph type="body" idx="3"/>
          </p:nvPr>
        </p:nvSpPr>
        <p:spPr>
          <a:xfrm>
            <a:off x="540000" y="419823"/>
            <a:ext cx="7772400" cy="218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b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1300" b="1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02">
  <p:cSld name="CONTENU02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15"/>
          <p:cNvPicPr preferRelativeResize="0"/>
          <p:nvPr/>
        </p:nvPicPr>
        <p:blipFill rotWithShape="1">
          <a:blip r:embed="rId2">
            <a:alphaModFix/>
          </a:blip>
          <a:srcRect t="6969" r="392"/>
          <a:stretch/>
        </p:blipFill>
        <p:spPr>
          <a:xfrm>
            <a:off x="0" y="0"/>
            <a:ext cx="9144000" cy="480528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15"/>
          <p:cNvSpPr/>
          <p:nvPr/>
        </p:nvSpPr>
        <p:spPr>
          <a:xfrm rot="-2700000">
            <a:off x="87313" y="4641226"/>
            <a:ext cx="293687" cy="295275"/>
          </a:xfrm>
          <a:custGeom>
            <a:avLst/>
            <a:gdLst/>
            <a:ahLst/>
            <a:cxnLst/>
            <a:rect l="l" t="t" r="r" b="b"/>
            <a:pathLst>
              <a:path w="180000" h="180000" extrusionOk="0">
                <a:moveTo>
                  <a:pt x="94292" y="85312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94292" y="85312"/>
                </a:lnTo>
                <a:close/>
              </a:path>
            </a:pathLst>
          </a:custGeom>
          <a:solidFill>
            <a:srgbClr val="1A275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body" idx="1"/>
          </p:nvPr>
        </p:nvSpPr>
        <p:spPr>
          <a:xfrm>
            <a:off x="613538" y="1440000"/>
            <a:ext cx="8236638" cy="2643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70000"/>
              </a:lnSpc>
              <a:spcBef>
                <a:spcPts val="563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 b="1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5"/>
          <p:cNvSpPr txBox="1">
            <a:spLocks noGrp="1"/>
          </p:cNvSpPr>
          <p:nvPr>
            <p:ph type="ftr" idx="11"/>
          </p:nvPr>
        </p:nvSpPr>
        <p:spPr>
          <a:xfrm>
            <a:off x="460981" y="4698129"/>
            <a:ext cx="392209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5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pic>
        <p:nvPicPr>
          <p:cNvPr id="42" name="Google Shape;42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58175" y="4677878"/>
            <a:ext cx="1692000" cy="2409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" name="Google Shape;43;p15"/>
          <p:cNvCxnSpPr/>
          <p:nvPr/>
        </p:nvCxnSpPr>
        <p:spPr>
          <a:xfrm>
            <a:off x="539750" y="393700"/>
            <a:ext cx="1439863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" name="Google Shape;44;p15"/>
          <p:cNvSpPr txBox="1">
            <a:spLocks noGrp="1"/>
          </p:cNvSpPr>
          <p:nvPr>
            <p:ph type="body" idx="2"/>
          </p:nvPr>
        </p:nvSpPr>
        <p:spPr>
          <a:xfrm>
            <a:off x="540000" y="162000"/>
            <a:ext cx="3540176" cy="208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540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 b="1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15"/>
          <p:cNvSpPr txBox="1">
            <a:spLocks noGrp="1"/>
          </p:cNvSpPr>
          <p:nvPr>
            <p:ph type="body" idx="3"/>
          </p:nvPr>
        </p:nvSpPr>
        <p:spPr>
          <a:xfrm>
            <a:off x="540000" y="419823"/>
            <a:ext cx="7772400" cy="218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b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1300" b="1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46" name="Google Shape;46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32296" y="4733630"/>
            <a:ext cx="108000" cy="10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HAPITRE">
  <p:cSld name="CHAPITRE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54" y="0"/>
            <a:ext cx="9141291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16"/>
          <p:cNvSpPr/>
          <p:nvPr/>
        </p:nvSpPr>
        <p:spPr>
          <a:xfrm rot="-2700000">
            <a:off x="87313" y="4641226"/>
            <a:ext cx="293687" cy="295275"/>
          </a:xfrm>
          <a:custGeom>
            <a:avLst/>
            <a:gdLst/>
            <a:ahLst/>
            <a:cxnLst/>
            <a:rect l="l" t="t" r="r" b="b"/>
            <a:pathLst>
              <a:path w="180000" h="180000" extrusionOk="0">
                <a:moveTo>
                  <a:pt x="94292" y="85312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94292" y="85312"/>
                </a:lnTo>
                <a:close/>
              </a:path>
            </a:pathLst>
          </a:custGeom>
          <a:solidFill>
            <a:srgbClr val="1A275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50" name="Google Shape;50;p16"/>
          <p:cNvSpPr txBox="1">
            <a:spLocks noGrp="1"/>
          </p:cNvSpPr>
          <p:nvPr>
            <p:ph type="ctrTitle"/>
          </p:nvPr>
        </p:nvSpPr>
        <p:spPr>
          <a:xfrm>
            <a:off x="360000" y="1980000"/>
            <a:ext cx="6384341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6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6"/>
          <p:cNvSpPr txBox="1">
            <a:spLocks noGrp="1"/>
          </p:cNvSpPr>
          <p:nvPr>
            <p:ph type="ftr" idx="11"/>
          </p:nvPr>
        </p:nvSpPr>
        <p:spPr>
          <a:xfrm>
            <a:off x="460981" y="4698129"/>
            <a:ext cx="392209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6"/>
          <p:cNvSpPr txBox="1">
            <a:spLocks noGrp="1"/>
          </p:cNvSpPr>
          <p:nvPr>
            <p:ph type="body" idx="1"/>
          </p:nvPr>
        </p:nvSpPr>
        <p:spPr>
          <a:xfrm>
            <a:off x="387704" y="714608"/>
            <a:ext cx="5786326" cy="300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50"/>
              <a:buNone/>
              <a:defRPr sz="135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16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pic>
        <p:nvPicPr>
          <p:cNvPr id="55" name="Google Shape;55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50456" y="4736096"/>
            <a:ext cx="72000" cy="105534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58175" y="4682728"/>
            <a:ext cx="1692000" cy="24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03">
  <p:cSld name="CONTENU03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7"/>
          <p:cNvPicPr preferRelativeResize="0"/>
          <p:nvPr/>
        </p:nvPicPr>
        <p:blipFill rotWithShape="1">
          <a:blip r:embed="rId2">
            <a:alphaModFix/>
          </a:blip>
          <a:srcRect l="-1" r="34220"/>
          <a:stretch/>
        </p:blipFill>
        <p:spPr>
          <a:xfrm>
            <a:off x="4530191" y="90213"/>
            <a:ext cx="4613809" cy="4675909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7"/>
          <p:cNvPicPr preferRelativeResize="0"/>
          <p:nvPr/>
        </p:nvPicPr>
        <p:blipFill rotWithShape="1">
          <a:blip r:embed="rId3">
            <a:alphaModFix/>
          </a:blip>
          <a:srcRect t="6969" r="392"/>
          <a:stretch/>
        </p:blipFill>
        <p:spPr>
          <a:xfrm>
            <a:off x="0" y="0"/>
            <a:ext cx="9144000" cy="4805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32296" y="4733630"/>
            <a:ext cx="108000" cy="1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7"/>
          <p:cNvSpPr/>
          <p:nvPr/>
        </p:nvSpPr>
        <p:spPr>
          <a:xfrm rot="-2700000">
            <a:off x="87313" y="4641226"/>
            <a:ext cx="293687" cy="295275"/>
          </a:xfrm>
          <a:custGeom>
            <a:avLst/>
            <a:gdLst/>
            <a:ahLst/>
            <a:cxnLst/>
            <a:rect l="l" t="t" r="r" b="b"/>
            <a:pathLst>
              <a:path w="180000" h="180000" extrusionOk="0">
                <a:moveTo>
                  <a:pt x="94292" y="85312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94292" y="85312"/>
                </a:lnTo>
                <a:close/>
              </a:path>
            </a:pathLst>
          </a:custGeom>
          <a:solidFill>
            <a:srgbClr val="1A275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 txBox="1">
            <a:spLocks noGrp="1"/>
          </p:cNvSpPr>
          <p:nvPr>
            <p:ph type="ftr" idx="11"/>
          </p:nvPr>
        </p:nvSpPr>
        <p:spPr>
          <a:xfrm>
            <a:off x="460981" y="4698129"/>
            <a:ext cx="392209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cxnSp>
        <p:nvCxnSpPr>
          <p:cNvPr id="65" name="Google Shape;65;p17"/>
          <p:cNvCxnSpPr/>
          <p:nvPr/>
        </p:nvCxnSpPr>
        <p:spPr>
          <a:xfrm>
            <a:off x="539750" y="393700"/>
            <a:ext cx="1439863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6" name="Google Shape;66;p17"/>
          <p:cNvSpPr txBox="1">
            <a:spLocks noGrp="1"/>
          </p:cNvSpPr>
          <p:nvPr>
            <p:ph type="body" idx="1"/>
          </p:nvPr>
        </p:nvSpPr>
        <p:spPr>
          <a:xfrm>
            <a:off x="540000" y="162000"/>
            <a:ext cx="3540176" cy="208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540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 b="1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2"/>
          </p:nvPr>
        </p:nvSpPr>
        <p:spPr>
          <a:xfrm>
            <a:off x="540000" y="419823"/>
            <a:ext cx="7772400" cy="218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b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1300" b="1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3"/>
          </p:nvPr>
        </p:nvSpPr>
        <p:spPr>
          <a:xfrm>
            <a:off x="720000" y="1080000"/>
            <a:ext cx="4537075" cy="2952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rgbClr val="004E9B"/>
              </a:buClr>
              <a:buSzPts val="3500"/>
              <a:buNone/>
              <a:defRPr sz="3500" b="1">
                <a:solidFill>
                  <a:srgbClr val="004E9B"/>
                </a:solidFill>
              </a:defRPr>
            </a:lvl1pPr>
            <a:lvl2pPr marL="914400" lvl="1" indent="-3683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5B2E4"/>
              </a:buClr>
              <a:buSzPts val="2200"/>
              <a:buFont typeface="Calibri"/>
              <a:buChar char="•"/>
              <a:defRPr sz="2200" b="1">
                <a:solidFill>
                  <a:srgbClr val="25B2E4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A2752"/>
              </a:buClr>
              <a:buSzPts val="1800"/>
              <a:buNone/>
              <a:defRPr sz="1800">
                <a:solidFill>
                  <a:srgbClr val="1A2752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1A2752"/>
              </a:buClr>
              <a:buSzPts val="1800"/>
              <a:buChar char="•"/>
              <a:defRPr sz="1800">
                <a:solidFill>
                  <a:srgbClr val="1A2752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rgbClr val="1A2752"/>
              </a:buClr>
              <a:buSzPts val="1800"/>
              <a:buChar char="•"/>
              <a:defRPr sz="1800">
                <a:solidFill>
                  <a:srgbClr val="1A2752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69" name="Google Shape;69;p17"/>
          <p:cNvPicPr preferRelativeResize="0"/>
          <p:nvPr/>
        </p:nvPicPr>
        <p:blipFill rotWithShape="1">
          <a:blip r:embed="rId5">
            <a:alphaModFix/>
          </a:blip>
          <a:srcRect r="50090"/>
          <a:stretch/>
        </p:blipFill>
        <p:spPr>
          <a:xfrm rot="-8100000">
            <a:off x="7194837" y="2007604"/>
            <a:ext cx="2387016" cy="4780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158175" y="4682728"/>
            <a:ext cx="1692000" cy="24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04">
  <p:cSld name="CONTENU04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8"/>
          <p:cNvPicPr preferRelativeResize="0"/>
          <p:nvPr/>
        </p:nvPicPr>
        <p:blipFill rotWithShape="1">
          <a:blip r:embed="rId2">
            <a:alphaModFix/>
          </a:blip>
          <a:srcRect t="6993"/>
          <a:stretch/>
        </p:blipFill>
        <p:spPr>
          <a:xfrm>
            <a:off x="0" y="0"/>
            <a:ext cx="9149289" cy="478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8"/>
          <p:cNvSpPr/>
          <p:nvPr/>
        </p:nvSpPr>
        <p:spPr>
          <a:xfrm flipH="1">
            <a:off x="6264000" y="2263500"/>
            <a:ext cx="2880000" cy="2880000"/>
          </a:xfrm>
          <a:custGeom>
            <a:avLst/>
            <a:gdLst/>
            <a:ahLst/>
            <a:cxnLst/>
            <a:rect l="l" t="t" r="r" b="b"/>
            <a:pathLst>
              <a:path w="4224866" h="4250267" extrusionOk="0">
                <a:moveTo>
                  <a:pt x="0" y="0"/>
                </a:moveTo>
                <a:lnTo>
                  <a:pt x="4224866" y="4241800"/>
                </a:lnTo>
                <a:lnTo>
                  <a:pt x="0" y="42502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18"/>
          <p:cNvSpPr/>
          <p:nvPr/>
        </p:nvSpPr>
        <p:spPr>
          <a:xfrm rot="-2700000">
            <a:off x="87313" y="4641226"/>
            <a:ext cx="293687" cy="295275"/>
          </a:xfrm>
          <a:custGeom>
            <a:avLst/>
            <a:gdLst/>
            <a:ahLst/>
            <a:cxnLst/>
            <a:rect l="l" t="t" r="r" b="b"/>
            <a:pathLst>
              <a:path w="180000" h="180000" extrusionOk="0">
                <a:moveTo>
                  <a:pt x="94292" y="85312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94292" y="85312"/>
                </a:lnTo>
                <a:close/>
              </a:path>
            </a:pathLst>
          </a:custGeom>
          <a:solidFill>
            <a:srgbClr val="1A275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75" name="Google Shape;75;p18"/>
          <p:cNvSpPr txBox="1">
            <a:spLocks noGrp="1"/>
          </p:cNvSpPr>
          <p:nvPr>
            <p:ph type="body" idx="1"/>
          </p:nvPr>
        </p:nvSpPr>
        <p:spPr>
          <a:xfrm>
            <a:off x="613538" y="1440000"/>
            <a:ext cx="8236638" cy="2643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70000"/>
              </a:lnSpc>
              <a:spcBef>
                <a:spcPts val="563"/>
              </a:spcBef>
              <a:spcAft>
                <a:spcPts val="0"/>
              </a:spcAft>
              <a:buClr>
                <a:schemeClr val="dk2"/>
              </a:buClr>
              <a:buSzPts val="1500"/>
              <a:buNone/>
              <a:defRPr sz="1500" b="1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ftr" idx="11"/>
          </p:nvPr>
        </p:nvSpPr>
        <p:spPr>
          <a:xfrm>
            <a:off x="460981" y="4698129"/>
            <a:ext cx="392209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6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pic>
        <p:nvPicPr>
          <p:cNvPr id="79" name="Google Shape;79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58175" y="4682728"/>
            <a:ext cx="1692000" cy="2420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0" name="Google Shape;80;p18"/>
          <p:cNvCxnSpPr/>
          <p:nvPr/>
        </p:nvCxnSpPr>
        <p:spPr>
          <a:xfrm>
            <a:off x="539750" y="393700"/>
            <a:ext cx="1439863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81" name="Google Shape;81;p18"/>
          <p:cNvSpPr txBox="1">
            <a:spLocks noGrp="1"/>
          </p:cNvSpPr>
          <p:nvPr>
            <p:ph type="body" idx="2"/>
          </p:nvPr>
        </p:nvSpPr>
        <p:spPr>
          <a:xfrm>
            <a:off x="540000" y="162000"/>
            <a:ext cx="3540176" cy="208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540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 b="1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body" idx="3"/>
          </p:nvPr>
        </p:nvSpPr>
        <p:spPr>
          <a:xfrm>
            <a:off x="540000" y="419823"/>
            <a:ext cx="7772400" cy="218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b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1300" b="1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83" name="Google Shape;83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32296" y="4733630"/>
            <a:ext cx="108000" cy="10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28612" algn="l" rtl="0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575"/>
              <a:buFont typeface="Arial"/>
              <a:buChar char="•"/>
              <a:defRPr sz="15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43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00037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2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ftr" idx="11"/>
          </p:nvPr>
        </p:nvSpPr>
        <p:spPr>
          <a:xfrm>
            <a:off x="460981" y="4698129"/>
            <a:ext cx="392209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5" Type="http://schemas.openxmlformats.org/officeDocument/2006/relationships/image" Target="../media/image18.jpe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americaneconomy.org/wp-content/uploads/2017/03/NAE_Bilingual_V8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leadwithlanguages.org/wp-content/uploads/MakingLanguagesOurBusiness_FullReport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hyperlink" Target="http://frenchhighereducation.org/french-for-professional-purposes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efrancaisdesaffaires.fr/professeurs/ressources/le-francais-professionnel-action/" TargetMode="External"/><Relationship Id="rId13" Type="http://schemas.openxmlformats.org/officeDocument/2006/relationships/image" Target="../media/image29.png"/><Relationship Id="rId3" Type="http://schemas.openxmlformats.org/officeDocument/2006/relationships/image" Target="../media/image21.png"/><Relationship Id="rId7" Type="http://schemas.openxmlformats.org/officeDocument/2006/relationships/image" Target="../media/image26.png"/><Relationship Id="rId12" Type="http://schemas.openxmlformats.org/officeDocument/2006/relationships/hyperlink" Target="https://www.lefrancaisdesaffaires.fr/parlez-vous-francais-professionnel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lefrancaisdesaffaires.fr/professeurs/ressources/" TargetMode="External"/><Relationship Id="rId11" Type="http://schemas.openxmlformats.org/officeDocument/2006/relationships/image" Target="../media/image28.jpg"/><Relationship Id="rId5" Type="http://schemas.openxmlformats.org/officeDocument/2006/relationships/image" Target="../media/image25.png"/><Relationship Id="rId15" Type="http://schemas.openxmlformats.org/officeDocument/2006/relationships/image" Target="../media/image30.png"/><Relationship Id="rId10" Type="http://schemas.openxmlformats.org/officeDocument/2006/relationships/hyperlink" Target="https://www.lefrancaisdesaffaires.fr/professeurs" TargetMode="External"/><Relationship Id="rId4" Type="http://schemas.openxmlformats.org/officeDocument/2006/relationships/hyperlink" Target="https://www.lefrancaisdesaffaires.fr/tests-diplomes/outils-preparation-dfp/#exemples_epreuves" TargetMode="External"/><Relationship Id="rId9" Type="http://schemas.openxmlformats.org/officeDocument/2006/relationships/image" Target="../media/image27.png"/><Relationship Id="rId14" Type="http://schemas.openxmlformats.org/officeDocument/2006/relationships/hyperlink" Target="https://www.lefrancaisdesaffaires.fr/numerifos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g"/><Relationship Id="rId3" Type="http://schemas.openxmlformats.org/officeDocument/2006/relationships/hyperlink" Target="https://prepmyfuture.com/fr" TargetMode="External"/><Relationship Id="rId7" Type="http://schemas.openxmlformats.org/officeDocument/2006/relationships/hyperlink" Target="https://savoirs.rfi.fr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5.jpg"/><Relationship Id="rId4" Type="http://schemas.openxmlformats.org/officeDocument/2006/relationships/image" Target="../media/image31.png"/><Relationship Id="rId9" Type="http://schemas.openxmlformats.org/officeDocument/2006/relationships/hyperlink" Target="https://enseigner.tv5monde.com/articles-dossiers/dossiers/enseigner-le-francais-des-relations-internationales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/>
          <p:nvPr/>
        </p:nvSpPr>
        <p:spPr>
          <a:xfrm>
            <a:off x="361950" y="2248584"/>
            <a:ext cx="554355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FRENCH, ALSO A LANGUAGE FOR PROFESSIONALS</a:t>
            </a:r>
            <a:endParaRPr sz="2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00525" y="768432"/>
            <a:ext cx="142875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K:\DRIE\MARKETING&amp;COMMERCIAL\2_COMMUNICATION\2_OUTILS DE COM\8_IMAGES\LOGOS\logoCCI-Fr des Affaires\LFDA - CCI petit blan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267575"/>
            <a:ext cx="3562350" cy="1145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\\administratif.sir\dfs$\Users\CCIR\JLECOMTE\Profil\Desktop\Bannière PP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3958"/>
            <a:ext cx="9139963" cy="699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58175" y="4682728"/>
            <a:ext cx="1692000" cy="242094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11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24 novembre 2020</a:t>
            </a:r>
            <a:endParaRPr/>
          </a:p>
        </p:txBody>
      </p:sp>
      <p:sp>
        <p:nvSpPr>
          <p:cNvPr id="213" name="Google Shape;213;p11"/>
          <p:cNvSpPr txBox="1">
            <a:spLocks noGrp="1"/>
          </p:cNvSpPr>
          <p:nvPr>
            <p:ph type="ftr" idx="11"/>
          </p:nvPr>
        </p:nvSpPr>
        <p:spPr>
          <a:xfrm>
            <a:off x="460981" y="4698129"/>
            <a:ext cx="392209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Chambre de commerce et d‘industrie de région Paris Île-de-France</a:t>
            </a:r>
            <a:endParaRPr/>
          </a:p>
        </p:txBody>
      </p:sp>
      <p:sp>
        <p:nvSpPr>
          <p:cNvPr id="214" name="Google Shape;214;p11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10</a:t>
            </a:fld>
            <a:endParaRPr/>
          </a:p>
        </p:txBody>
      </p:sp>
      <p:pic>
        <p:nvPicPr>
          <p:cNvPr id="215" name="Google Shape;215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3902" y="3538169"/>
            <a:ext cx="612000" cy="61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11"/>
          <p:cNvSpPr/>
          <p:nvPr/>
        </p:nvSpPr>
        <p:spPr>
          <a:xfrm>
            <a:off x="923030" y="3613336"/>
            <a:ext cx="519979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www.lefrancaisdesaffaires.fr</a:t>
            </a:r>
            <a:endParaRPr sz="24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74;p8"/>
          <p:cNvSpPr txBox="1">
            <a:spLocks noGrp="1"/>
          </p:cNvSpPr>
          <p:nvPr>
            <p:ph type="body" idx="4294967295"/>
          </p:nvPr>
        </p:nvSpPr>
        <p:spPr>
          <a:xfrm>
            <a:off x="923030" y="676237"/>
            <a:ext cx="7772400" cy="201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sz="2400" b="1" dirty="0">
                <a:solidFill>
                  <a:schemeClr val="lt1"/>
                </a:solidFill>
              </a:rPr>
              <a:t>MERCI DE VOTRE ATTENTION !</a:t>
            </a:r>
            <a:endParaRPr sz="2400" b="1" dirty="0">
              <a:solidFill>
                <a:schemeClr val="lt1"/>
              </a:solidFill>
            </a:endParaRPr>
          </a:p>
        </p:txBody>
      </p:sp>
      <p:pic>
        <p:nvPicPr>
          <p:cNvPr id="14" name="Picture 2" descr="\\administratif.sir\dfs$\Users\CCIR\JLECOMTE\Profil\Desktop\Bannière PP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3958"/>
            <a:ext cx="9139963" cy="699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K:\DRIE\MARKETING&amp;COMMERCIAL\2_COMMUNICATION\2_OUTILS DE COM\8_IMAGES\LOGOS\logo Fr des Affaires\logo-LFDA_blanc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59136"/>
            <a:ext cx="2592288" cy="68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K:\DRIE\MARKETING&amp;COMMERCIAL\2_COMMUNICATION\2_OUTILS DE COM\8_IMAGES\LOGOS\Logo CCIP IDF\CCI Paris IDF Education quadri negatif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637741"/>
            <a:ext cx="2088232" cy="382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24 novembre 2020</a:t>
            </a:r>
            <a:endParaRPr/>
          </a:p>
        </p:txBody>
      </p:sp>
      <p:sp>
        <p:nvSpPr>
          <p:cNvPr id="97" name="Google Shape;97;p2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</a:t>
            </a:fld>
            <a:endParaRPr/>
          </a:p>
        </p:txBody>
      </p:sp>
      <p:sp>
        <p:nvSpPr>
          <p:cNvPr id="98" name="Google Shape;98;p2"/>
          <p:cNvSpPr txBox="1">
            <a:spLocks noGrp="1"/>
          </p:cNvSpPr>
          <p:nvPr>
            <p:ph type="body" idx="2"/>
          </p:nvPr>
        </p:nvSpPr>
        <p:spPr>
          <a:xfrm>
            <a:off x="519664" y="170830"/>
            <a:ext cx="6362418" cy="193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540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rPr lang="fr-FR"/>
              <a:t>LE FRANÇAIS DES AFFAIRES</a:t>
            </a:r>
            <a:endParaRPr/>
          </a:p>
        </p:txBody>
      </p:sp>
      <p:sp>
        <p:nvSpPr>
          <p:cNvPr id="99" name="Google Shape;99;p2"/>
          <p:cNvSpPr txBox="1">
            <a:spLocks noGrp="1"/>
          </p:cNvSpPr>
          <p:nvPr>
            <p:ph type="body" idx="3"/>
          </p:nvPr>
        </p:nvSpPr>
        <p:spPr>
          <a:xfrm>
            <a:off x="168213" y="948081"/>
            <a:ext cx="8761073" cy="18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b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B0032"/>
              </a:buClr>
              <a:buSzPts val="1200"/>
              <a:buNone/>
            </a:pPr>
            <a:r>
              <a:rPr lang="fr-FR" sz="1200">
                <a:solidFill>
                  <a:srgbClr val="AB0032"/>
                </a:solidFill>
              </a:rPr>
              <a:t>BUSINESS FRENCH: A HIGH DEMAND SKILL FOR U.S. BUSINESSES</a:t>
            </a:r>
            <a:endParaRPr sz="1200">
              <a:solidFill>
                <a:srgbClr val="AB0032"/>
              </a:solidFill>
            </a:endParaRPr>
          </a:p>
        </p:txBody>
      </p:sp>
      <p:sp>
        <p:nvSpPr>
          <p:cNvPr id="100" name="Google Shape;100;p2"/>
          <p:cNvSpPr txBox="1">
            <a:spLocks noGrp="1"/>
          </p:cNvSpPr>
          <p:nvPr>
            <p:ph type="body" idx="1"/>
          </p:nvPr>
        </p:nvSpPr>
        <p:spPr>
          <a:xfrm>
            <a:off x="192204" y="1190444"/>
            <a:ext cx="8701630" cy="2935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lvl="0" indent="-2095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endParaRPr sz="1200">
              <a:solidFill>
                <a:srgbClr val="002060"/>
              </a:solidFill>
            </a:endParaRPr>
          </a:p>
          <a:p>
            <a:pPr marL="285750" lvl="0" indent="-2857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Arial"/>
              <a:buChar char="•"/>
            </a:pPr>
            <a:r>
              <a:rPr lang="fr-FR" sz="1200">
                <a:solidFill>
                  <a:srgbClr val="002060"/>
                </a:solidFill>
              </a:rPr>
              <a:t>22,300 job offers</a:t>
            </a:r>
            <a:r>
              <a:rPr lang="fr-FR" sz="1200" b="0">
                <a:solidFill>
                  <a:srgbClr val="002060"/>
                </a:solidFill>
              </a:rPr>
              <a:t> were published online for </a:t>
            </a:r>
            <a:r>
              <a:rPr lang="fr-FR" sz="1200">
                <a:solidFill>
                  <a:srgbClr val="002060"/>
                </a:solidFill>
              </a:rPr>
              <a:t>French bilinguals </a:t>
            </a:r>
            <a:r>
              <a:rPr lang="fr-FR" sz="1200" b="0">
                <a:solidFill>
                  <a:srgbClr val="002060"/>
                </a:solidFill>
              </a:rPr>
              <a:t>in 2015 in the U.S. – i.e. 134.73% more than 2010 </a:t>
            </a:r>
            <a:r>
              <a:rPr lang="fr-FR" sz="1050" b="0" i="1">
                <a:solidFill>
                  <a:srgbClr val="002060"/>
                </a:solidFill>
              </a:rPr>
              <a:t>(1)</a:t>
            </a:r>
            <a:endParaRPr sz="1200" b="0" i="1">
              <a:solidFill>
                <a:srgbClr val="002060"/>
              </a:solidFill>
            </a:endParaRPr>
          </a:p>
          <a:p>
            <a:pPr marL="285750" lvl="0" indent="-2857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Arial"/>
              <a:buChar char="•"/>
            </a:pPr>
            <a:r>
              <a:rPr lang="fr-FR" sz="1200">
                <a:solidFill>
                  <a:srgbClr val="002060"/>
                </a:solidFill>
              </a:rPr>
              <a:t>Insurance brokerage, Managed health care, Humanitarian aid </a:t>
            </a:r>
            <a:r>
              <a:rPr lang="fr-FR" sz="1200" b="0">
                <a:solidFill>
                  <a:srgbClr val="002060"/>
                </a:solidFill>
              </a:rPr>
              <a:t>and </a:t>
            </a:r>
            <a:r>
              <a:rPr lang="fr-FR" sz="1200">
                <a:solidFill>
                  <a:srgbClr val="002060"/>
                </a:solidFill>
              </a:rPr>
              <a:t>Software, Business Intelligence </a:t>
            </a:r>
            <a:r>
              <a:rPr lang="fr-FR" sz="1200" b="0">
                <a:solidFill>
                  <a:srgbClr val="002060"/>
                </a:solidFill>
              </a:rPr>
              <a:t>are top industries seeking workers with French skills are</a:t>
            </a:r>
            <a:r>
              <a:rPr lang="fr-FR" sz="1200">
                <a:solidFill>
                  <a:srgbClr val="002060"/>
                </a:solidFill>
              </a:rPr>
              <a:t>;</a:t>
            </a:r>
            <a:endParaRPr/>
          </a:p>
          <a:p>
            <a:pPr marL="285750" lvl="0" indent="-2857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Arial"/>
              <a:buChar char="•"/>
            </a:pPr>
            <a:r>
              <a:rPr lang="fr-FR" sz="1200" b="1">
                <a:solidFill>
                  <a:srgbClr val="002060"/>
                </a:solidFill>
              </a:rPr>
              <a:t>French</a:t>
            </a:r>
            <a:r>
              <a:rPr lang="fr-FR" sz="1200">
                <a:solidFill>
                  <a:srgbClr val="002060"/>
                </a:solidFill>
              </a:rPr>
              <a:t> </a:t>
            </a:r>
            <a:r>
              <a:rPr lang="fr-FR" sz="1200" b="0">
                <a:solidFill>
                  <a:srgbClr val="002060"/>
                </a:solidFill>
              </a:rPr>
              <a:t>is the </a:t>
            </a:r>
            <a:r>
              <a:rPr lang="fr-FR" sz="1200" b="1">
                <a:solidFill>
                  <a:srgbClr val="002060"/>
                </a:solidFill>
              </a:rPr>
              <a:t>3</a:t>
            </a:r>
            <a:r>
              <a:rPr lang="fr-FR" sz="1200" b="1" baseline="30000">
                <a:solidFill>
                  <a:srgbClr val="002060"/>
                </a:solidFill>
              </a:rPr>
              <a:t>rd</a:t>
            </a:r>
            <a:r>
              <a:rPr lang="fr-FR" sz="1200" b="1">
                <a:solidFill>
                  <a:srgbClr val="002060"/>
                </a:solidFill>
              </a:rPr>
              <a:t> in-demand foreign language </a:t>
            </a:r>
            <a:r>
              <a:rPr lang="fr-FR" sz="1200" b="0">
                <a:solidFill>
                  <a:srgbClr val="002060"/>
                </a:solidFill>
              </a:rPr>
              <a:t>among U.S. employers (after Spanish and Chinese) </a:t>
            </a:r>
            <a:endParaRPr/>
          </a:p>
          <a:p>
            <a:pPr marL="285750" lvl="0" indent="-2857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Arial"/>
              <a:buChar char="•"/>
            </a:pPr>
            <a:r>
              <a:rPr lang="fr-FR" sz="1200" b="0">
                <a:solidFill>
                  <a:srgbClr val="002060"/>
                </a:solidFill>
              </a:rPr>
              <a:t>In the U.S. </a:t>
            </a:r>
            <a:r>
              <a:rPr lang="fr-FR" sz="1200" b="0" i="1">
                <a:solidFill>
                  <a:srgbClr val="002060"/>
                </a:solidFill>
              </a:rPr>
              <a:t>in 2019 </a:t>
            </a:r>
            <a:r>
              <a:rPr lang="fr-FR" sz="1000" b="0" i="1">
                <a:solidFill>
                  <a:srgbClr val="002060"/>
                </a:solidFill>
              </a:rPr>
              <a:t>(2)</a:t>
            </a:r>
            <a:r>
              <a:rPr lang="fr-FR" sz="1200" b="0">
                <a:solidFill>
                  <a:srgbClr val="002060"/>
                </a:solidFill>
              </a:rPr>
              <a:t> :</a:t>
            </a:r>
            <a:endParaRPr/>
          </a:p>
          <a:p>
            <a:pPr marL="542918" lvl="1" indent="-2857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Courier New"/>
              <a:buChar char="o"/>
            </a:pPr>
            <a:r>
              <a:rPr lang="fr-FR" sz="1200" b="1">
                <a:solidFill>
                  <a:srgbClr val="002060"/>
                </a:solidFill>
              </a:rPr>
              <a:t>9 out of </a:t>
            </a:r>
            <a:r>
              <a:rPr lang="fr-FR" sz="1200">
                <a:solidFill>
                  <a:srgbClr val="002060"/>
                </a:solidFill>
              </a:rPr>
              <a:t>10 U.S. employers </a:t>
            </a:r>
            <a:r>
              <a:rPr lang="fr-FR" sz="1200" b="0">
                <a:solidFill>
                  <a:srgbClr val="002060"/>
                </a:solidFill>
              </a:rPr>
              <a:t>rely on employees with </a:t>
            </a:r>
            <a:r>
              <a:rPr lang="fr-FR" sz="1200" b="1">
                <a:solidFill>
                  <a:srgbClr val="002060"/>
                </a:solidFill>
              </a:rPr>
              <a:t>language skills other than English</a:t>
            </a:r>
            <a:r>
              <a:rPr lang="fr-FR" sz="1200" b="0">
                <a:solidFill>
                  <a:srgbClr val="002060"/>
                </a:solidFill>
              </a:rPr>
              <a:t>;</a:t>
            </a:r>
            <a:endParaRPr/>
          </a:p>
          <a:p>
            <a:pPr marL="542918" lvl="1" indent="-2857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Courier New"/>
              <a:buChar char="o"/>
            </a:pPr>
            <a:r>
              <a:rPr lang="fr-FR" sz="1200" b="1">
                <a:solidFill>
                  <a:srgbClr val="002060"/>
                </a:solidFill>
              </a:rPr>
              <a:t>56%</a:t>
            </a:r>
            <a:r>
              <a:rPr lang="fr-FR" sz="1200" b="0">
                <a:solidFill>
                  <a:srgbClr val="002060"/>
                </a:solidFill>
              </a:rPr>
              <a:t> say their foreign </a:t>
            </a:r>
            <a:r>
              <a:rPr lang="fr-FR" sz="1200" b="1">
                <a:solidFill>
                  <a:srgbClr val="002060"/>
                </a:solidFill>
              </a:rPr>
              <a:t>language demand will increase</a:t>
            </a:r>
            <a:r>
              <a:rPr lang="fr-FR" sz="1200" b="0">
                <a:solidFill>
                  <a:srgbClr val="002060"/>
                </a:solidFill>
              </a:rPr>
              <a:t> in the next 5 years;</a:t>
            </a:r>
            <a:endParaRPr/>
          </a:p>
          <a:p>
            <a:pPr marL="542918" lvl="1" indent="-2857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Courier New"/>
              <a:buChar char="o"/>
            </a:pPr>
            <a:r>
              <a:rPr lang="fr-FR" sz="1200" b="1">
                <a:solidFill>
                  <a:srgbClr val="002060"/>
                </a:solidFill>
              </a:rPr>
              <a:t>22% of employers </a:t>
            </a:r>
            <a:r>
              <a:rPr lang="fr-FR" sz="1200">
                <a:solidFill>
                  <a:srgbClr val="002060"/>
                </a:solidFill>
              </a:rPr>
              <a:t>surveyed were </a:t>
            </a:r>
            <a:r>
              <a:rPr lang="fr-FR" sz="1200" b="1">
                <a:solidFill>
                  <a:srgbClr val="002060"/>
                </a:solidFill>
              </a:rPr>
              <a:t>in need of French speaking employees</a:t>
            </a:r>
            <a:r>
              <a:rPr lang="fr-FR" sz="1200">
                <a:solidFill>
                  <a:srgbClr val="002060"/>
                </a:solidFill>
              </a:rPr>
              <a:t>;</a:t>
            </a:r>
            <a:endParaRPr/>
          </a:p>
          <a:p>
            <a:pPr marL="542918" lvl="1" indent="-2857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Courier New"/>
              <a:buChar char="o"/>
            </a:pPr>
            <a:r>
              <a:rPr lang="fr-FR" sz="1200" b="1">
                <a:solidFill>
                  <a:srgbClr val="002060"/>
                </a:solidFill>
              </a:rPr>
              <a:t>17%</a:t>
            </a:r>
            <a:r>
              <a:rPr lang="fr-FR" sz="1200" b="0">
                <a:solidFill>
                  <a:srgbClr val="002060"/>
                </a:solidFill>
              </a:rPr>
              <a:t> of employers </a:t>
            </a:r>
            <a:r>
              <a:rPr lang="fr-FR" sz="1200">
                <a:solidFill>
                  <a:srgbClr val="002060"/>
                </a:solidFill>
              </a:rPr>
              <a:t>are noticing a </a:t>
            </a:r>
            <a:r>
              <a:rPr lang="fr-FR" sz="1200" b="1">
                <a:solidFill>
                  <a:srgbClr val="002060"/>
                </a:solidFill>
              </a:rPr>
              <a:t>shortage in French speaking employees</a:t>
            </a:r>
            <a:r>
              <a:rPr lang="fr-FR" sz="1200">
                <a:solidFill>
                  <a:srgbClr val="002060"/>
                </a:solidFill>
              </a:rPr>
              <a:t>,</a:t>
            </a:r>
            <a:r>
              <a:rPr lang="fr-FR" sz="1200"/>
              <a:t/>
            </a:r>
            <a:br>
              <a:rPr lang="fr-FR" sz="1200"/>
            </a:br>
            <a:endParaRPr sz="1200" b="0">
              <a:solidFill>
                <a:schemeClr val="dk1"/>
              </a:solidFill>
            </a:endParaRPr>
          </a:p>
        </p:txBody>
      </p:sp>
      <p:sp>
        <p:nvSpPr>
          <p:cNvPr id="101" name="Google Shape;101;p2"/>
          <p:cNvSpPr txBox="1"/>
          <p:nvPr/>
        </p:nvSpPr>
        <p:spPr>
          <a:xfrm>
            <a:off x="168213" y="4180309"/>
            <a:ext cx="8432321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arenBoth"/>
            </a:pPr>
            <a:r>
              <a:rPr lang="fr-FR" sz="800" i="1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http://www.newamericaneconomy.org/wp-content/uploads/2017/03/NAE_Bilingual_V8.pdf</a:t>
            </a:r>
            <a:endParaRPr sz="8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arenBoth"/>
            </a:pPr>
            <a:r>
              <a:rPr lang="fr-FR" sz="800" i="1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https://www.leadwithlanguages.org/wp-content/uploads/MakingLanguagesOurBusiness_FullReport.pdf</a:t>
            </a:r>
            <a:endParaRPr sz="8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4515966"/>
            <a:ext cx="9130147" cy="6038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4515966"/>
            <a:ext cx="9130147" cy="6038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3</a:t>
            </a:fld>
            <a:endParaRPr/>
          </a:p>
        </p:txBody>
      </p:sp>
      <p:sp>
        <p:nvSpPr>
          <p:cNvPr id="108" name="Google Shape;108;p3"/>
          <p:cNvSpPr txBox="1">
            <a:spLocks noGrp="1"/>
          </p:cNvSpPr>
          <p:nvPr>
            <p:ph type="body" idx="2"/>
          </p:nvPr>
        </p:nvSpPr>
        <p:spPr>
          <a:xfrm>
            <a:off x="519664" y="170830"/>
            <a:ext cx="6362418" cy="193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540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rPr lang="fr-FR"/>
              <a:t>LE FRANÇAIS DES AFFAIRES</a:t>
            </a:r>
            <a:endParaRPr/>
          </a:p>
        </p:txBody>
      </p:sp>
      <p:sp>
        <p:nvSpPr>
          <p:cNvPr id="109" name="Google Shape;109;p3"/>
          <p:cNvSpPr txBox="1"/>
          <p:nvPr/>
        </p:nvSpPr>
        <p:spPr>
          <a:xfrm>
            <a:off x="388617" y="1371795"/>
            <a:ext cx="4442175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Arial"/>
              <a:buChar char="•"/>
            </a:pPr>
            <a:r>
              <a:rPr lang="fr-FR" sz="12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More and more </a:t>
            </a:r>
            <a:r>
              <a:rPr lang="fr-FR" sz="12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universities offer French for professions* in the U.S. (minors, double-majors);</a:t>
            </a:r>
            <a:endParaRPr/>
          </a:p>
          <a:p>
            <a:pPr marL="285750" marR="0" lvl="0" indent="-2095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Arial"/>
              <a:buChar char="•"/>
            </a:pPr>
            <a:r>
              <a:rPr lang="fr-FR" sz="12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Since 2017, </a:t>
            </a:r>
            <a:r>
              <a:rPr lang="fr-FR" sz="12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10 new universities </a:t>
            </a:r>
            <a:r>
              <a:rPr lang="fr-FR" sz="12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choose every year to offer their students </a:t>
            </a:r>
            <a:r>
              <a:rPr lang="fr-FR" sz="12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Business French Diplomas</a:t>
            </a:r>
            <a:r>
              <a:rPr lang="fr-FR" sz="12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Arial"/>
              <a:buChar char="•"/>
            </a:pPr>
            <a:r>
              <a:rPr lang="fr-FR" sz="12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42</a:t>
            </a:r>
            <a:r>
              <a:rPr lang="fr-FR" sz="12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2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U.S. institutions </a:t>
            </a:r>
            <a:r>
              <a:rPr lang="fr-FR" sz="12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in the U.S. conduct Business French exams among which UCLA, Duke, Harvard, USC, Tufts University, Georgetown University… 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0" name="Google Shape;110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82596" y="1406320"/>
            <a:ext cx="3657630" cy="2337544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3"/>
          <p:cNvSpPr txBox="1"/>
          <p:nvPr/>
        </p:nvSpPr>
        <p:spPr>
          <a:xfrm>
            <a:off x="568131" y="4192438"/>
            <a:ext cx="7961235" cy="415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fr-FR" sz="105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French for professions: At the end of theses courses, students are able to communicate in French in their  vocational field  (ex: writing a report, introducing themselves, their company or a product on the phone, applying to a job offer…).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3"/>
          <p:cNvSpPr txBox="1"/>
          <p:nvPr/>
        </p:nvSpPr>
        <p:spPr>
          <a:xfrm>
            <a:off x="168213" y="948081"/>
            <a:ext cx="8761073" cy="18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b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B0032"/>
              </a:buClr>
              <a:buSzPts val="1200"/>
              <a:buFont typeface="Arial"/>
              <a:buNone/>
            </a:pPr>
            <a:r>
              <a:rPr lang="fr-FR" sz="1200" b="1" cap="none">
                <a:solidFill>
                  <a:srgbClr val="AB0032"/>
                </a:solidFill>
                <a:latin typeface="Calibri"/>
                <a:ea typeface="Calibri"/>
                <a:cs typeface="Calibri"/>
                <a:sym typeface="Calibri"/>
              </a:rPr>
              <a:t>ANSWERING STUDENTS AND COMPANIES’ NEEDS : OFFERING A FRENCH FOR PROFESSIONS COURSE</a:t>
            </a:r>
            <a:endParaRPr sz="1200" b="1" cap="none">
              <a:solidFill>
                <a:srgbClr val="AB003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24 novembre 2020</a:t>
            </a:r>
            <a:endParaRPr/>
          </a:p>
        </p:txBody>
      </p:sp>
      <p:sp>
        <p:nvSpPr>
          <p:cNvPr id="120" name="Google Shape;120;p5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4</a:t>
            </a:fld>
            <a:endParaRPr/>
          </a:p>
        </p:txBody>
      </p:sp>
      <p:sp>
        <p:nvSpPr>
          <p:cNvPr id="121" name="Google Shape;121;p5"/>
          <p:cNvSpPr txBox="1">
            <a:spLocks noGrp="1"/>
          </p:cNvSpPr>
          <p:nvPr>
            <p:ph type="body" idx="2"/>
          </p:nvPr>
        </p:nvSpPr>
        <p:spPr>
          <a:xfrm>
            <a:off x="519664" y="170830"/>
            <a:ext cx="6362418" cy="193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540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rPr lang="fr-FR"/>
              <a:t>LE FRANÇAIS DES AFFAIRES</a:t>
            </a:r>
            <a:endParaRPr/>
          </a:p>
        </p:txBody>
      </p:sp>
      <p:sp>
        <p:nvSpPr>
          <p:cNvPr id="122" name="Google Shape;122;p5"/>
          <p:cNvSpPr txBox="1"/>
          <p:nvPr/>
        </p:nvSpPr>
        <p:spPr>
          <a:xfrm>
            <a:off x="189781" y="1302808"/>
            <a:ext cx="5607169" cy="3046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095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Arial"/>
              <a:buChar char="•"/>
            </a:pPr>
            <a:r>
              <a:rPr lang="fr-FR" sz="12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Every year, between </a:t>
            </a:r>
            <a:r>
              <a:rPr lang="fr-FR" sz="12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2 and 3 workshops </a:t>
            </a:r>
            <a:r>
              <a:rPr lang="fr-FR" sz="12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are </a:t>
            </a:r>
            <a:r>
              <a:rPr lang="fr-FR" sz="12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offered in the U.S</a:t>
            </a:r>
            <a:r>
              <a:rPr lang="fr-FR" sz="12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. to help faculty build their French for professional purposes curricula.</a:t>
            </a:r>
            <a:endParaRPr/>
          </a:p>
          <a:p>
            <a:pPr marL="285750" marR="0" lvl="0" indent="-2095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Arial"/>
              <a:buChar char="•"/>
            </a:pPr>
            <a:r>
              <a:rPr lang="fr-FR" sz="12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Since 2013, and in partnership with the with the </a:t>
            </a:r>
            <a:r>
              <a:rPr lang="fr-FR" sz="12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Embassy of France in the U.S</a:t>
            </a:r>
            <a:r>
              <a:rPr lang="fr-FR" sz="12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.,   French for professional purposes </a:t>
            </a:r>
            <a:r>
              <a:rPr lang="fr-FR" sz="12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workshops </a:t>
            </a:r>
            <a:r>
              <a:rPr lang="fr-FR" sz="12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have been offered to 300 American faculties across the U.S.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Arial"/>
              <a:buChar char="•"/>
            </a:pPr>
            <a:r>
              <a:rPr lang="fr-FR" sz="12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In 2019, 3 workshops have been offered :</a:t>
            </a:r>
            <a:endParaRPr/>
          </a:p>
          <a:p>
            <a:pPr marL="742950" marR="0" lvl="1" indent="-285750" algn="just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Courier New"/>
              <a:buChar char="o"/>
            </a:pPr>
            <a:r>
              <a:rPr lang="fr-FR" sz="12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John Hopkins, SAIS - French for international relations; </a:t>
            </a:r>
            <a:endParaRPr/>
          </a:p>
          <a:p>
            <a:pPr marL="742950" marR="0" lvl="1" indent="-285750" algn="just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Courier New"/>
              <a:buChar char="o"/>
            </a:pPr>
            <a:r>
              <a:rPr lang="fr-FR" sz="12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UCLA – French for Business; </a:t>
            </a:r>
            <a:endParaRPr/>
          </a:p>
          <a:p>
            <a:pPr marL="742950" marR="0" lvl="1" indent="-285750" algn="just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Courier New"/>
              <a:buChar char="o"/>
            </a:pPr>
            <a:r>
              <a:rPr lang="fr-FR" sz="12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University of Florida – French for Health careers …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Arial"/>
              <a:buChar char="•"/>
            </a:pPr>
            <a:r>
              <a:rPr lang="fr-FR" sz="12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In </a:t>
            </a:r>
            <a:r>
              <a:rPr lang="fr-FR" sz="12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2020</a:t>
            </a:r>
            <a:r>
              <a:rPr lang="fr-FR" sz="12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, 4 workshops will be offered in the U.S. The first of them will be on </a:t>
            </a:r>
            <a:r>
              <a:rPr lang="fr-FR" sz="12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French for Business</a:t>
            </a:r>
            <a:r>
              <a:rPr lang="fr-FR" sz="12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– fashion and luxury industry and will be hosted on the campus of SMU in Dallas.</a:t>
            </a:r>
            <a:endParaRPr sz="120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3" name="Google Shape;123;p5" descr="C:\Users\rdevaux\Downloads\Picture 1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80890" y="1552949"/>
            <a:ext cx="2853996" cy="2140497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5"/>
          <p:cNvSpPr txBox="1"/>
          <p:nvPr/>
        </p:nvSpPr>
        <p:spPr>
          <a:xfrm>
            <a:off x="5980890" y="3655554"/>
            <a:ext cx="1201813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>
                <a:solidFill>
                  <a:srgbClr val="0C3C87"/>
                </a:solidFill>
                <a:latin typeface="Calibri"/>
                <a:ea typeface="Calibri"/>
                <a:cs typeface="Calibri"/>
                <a:sym typeface="Calibri"/>
              </a:rPr>
              <a:t>UCLA, June 2019</a:t>
            </a:r>
            <a:endParaRPr sz="1000">
              <a:solidFill>
                <a:srgbClr val="0C3C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5"/>
          <p:cNvSpPr txBox="1">
            <a:spLocks noGrp="1"/>
          </p:cNvSpPr>
          <p:nvPr>
            <p:ph type="body" idx="3"/>
          </p:nvPr>
        </p:nvSpPr>
        <p:spPr>
          <a:xfrm>
            <a:off x="168213" y="960640"/>
            <a:ext cx="8761073" cy="350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b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B0032"/>
              </a:buClr>
              <a:buSzPts val="1200"/>
              <a:buNone/>
            </a:pPr>
            <a:r>
              <a:rPr lang="fr-FR" sz="1200">
                <a:solidFill>
                  <a:srgbClr val="AB0032"/>
                </a:solidFill>
              </a:rPr>
              <a:t>CREATING A COURSE OFFERING 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B0032"/>
              </a:buClr>
              <a:buSzPts val="1200"/>
              <a:buNone/>
            </a:pPr>
            <a:r>
              <a:rPr lang="fr-FR" sz="1200">
                <a:solidFill>
                  <a:srgbClr val="AB0032"/>
                </a:solidFill>
              </a:rPr>
              <a:t>WITH THE SUPPORT OF THE EMBASSY OF FRANCE AND LE FRANÇAIS DES AFFAIRES</a:t>
            </a:r>
            <a:endParaRPr sz="1200">
              <a:solidFill>
                <a:srgbClr val="AB003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4515966"/>
            <a:ext cx="9130147" cy="6038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4515966"/>
            <a:ext cx="9130147" cy="6038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2" name="Google Shape;132;p6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  <p:pic>
        <p:nvPicPr>
          <p:cNvPr id="133" name="Google Shape;133;p6" descr="cci_point_carre_bleu_roi.pdf"/>
          <p:cNvPicPr preferRelativeResize="0"/>
          <p:nvPr/>
        </p:nvPicPr>
        <p:blipFill rotWithShape="1">
          <a:blip r:embed="rId3">
            <a:alphaModFix/>
          </a:blip>
          <a:srcRect r="60670"/>
          <a:stretch/>
        </p:blipFill>
        <p:spPr>
          <a:xfrm rot="10800000">
            <a:off x="-1" y="772469"/>
            <a:ext cx="538714" cy="136795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6"/>
          <p:cNvSpPr txBox="1">
            <a:spLocks noGrp="1"/>
          </p:cNvSpPr>
          <p:nvPr>
            <p:ph type="body" idx="2"/>
          </p:nvPr>
        </p:nvSpPr>
        <p:spPr>
          <a:xfrm>
            <a:off x="519664" y="170830"/>
            <a:ext cx="6362418" cy="193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540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rPr lang="fr-FR"/>
              <a:t>LE FRANÇAIS DES AFFAIRES</a:t>
            </a:r>
            <a:endParaRPr/>
          </a:p>
        </p:txBody>
      </p:sp>
      <p:pic>
        <p:nvPicPr>
          <p:cNvPr id="135" name="Google Shape;135;p6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 l="7597"/>
          <a:stretch/>
        </p:blipFill>
        <p:spPr>
          <a:xfrm>
            <a:off x="3976777" y="1226577"/>
            <a:ext cx="4873508" cy="3337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6">
            <a:hlinkClick r:id="rId4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69355" y="2282801"/>
            <a:ext cx="3314429" cy="20304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6">
            <a:hlinkClick r:id="rId4"/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794918" y="4050233"/>
            <a:ext cx="2326709" cy="560448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6"/>
          <p:cNvSpPr/>
          <p:nvPr/>
        </p:nvSpPr>
        <p:spPr>
          <a:xfrm>
            <a:off x="538714" y="1379070"/>
            <a:ext cx="3852131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71450" marR="0" lvl="0" indent="-171450" algn="just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Arial"/>
              <a:buChar char="•"/>
            </a:pPr>
            <a:r>
              <a:rPr lang="fr-FR" sz="12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Online resources </a:t>
            </a:r>
            <a:r>
              <a:rPr lang="fr-FR" sz="12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offered by the Embassy of France in the U.S.</a:t>
            </a:r>
            <a:endParaRPr/>
          </a:p>
          <a:p>
            <a:pPr marL="171450" marR="0" lvl="0" indent="-171450" algn="just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Arial"/>
              <a:buChar char="•"/>
            </a:pPr>
            <a:r>
              <a:rPr lang="fr-FR" sz="12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An online </a:t>
            </a:r>
            <a:r>
              <a:rPr lang="fr-FR" sz="12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advocacy toolkit </a:t>
            </a:r>
            <a:r>
              <a:rPr lang="fr-FR" sz="12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to promote French for professional purposes and Business French diplomas</a:t>
            </a:r>
            <a:endParaRPr sz="120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6"/>
          <p:cNvSpPr txBox="1"/>
          <p:nvPr/>
        </p:nvSpPr>
        <p:spPr>
          <a:xfrm>
            <a:off x="7419436" y="1237740"/>
            <a:ext cx="1430849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 b="1" i="1">
                <a:solidFill>
                  <a:srgbClr val="7AD1EF"/>
                </a:solidFill>
                <a:latin typeface="Calibri"/>
                <a:ea typeface="Calibri"/>
                <a:cs typeface="Calibri"/>
                <a:sym typeface="Calibri"/>
              </a:rPr>
              <a:t>Click on the pictures to access the web site!</a:t>
            </a:r>
            <a:endParaRPr sz="1000" b="1" i="1">
              <a:solidFill>
                <a:srgbClr val="7AD1E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6"/>
          <p:cNvSpPr txBox="1"/>
          <p:nvPr/>
        </p:nvSpPr>
        <p:spPr>
          <a:xfrm>
            <a:off x="168213" y="948081"/>
            <a:ext cx="8761073" cy="18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b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B0032"/>
              </a:buClr>
              <a:buSzPts val="1200"/>
              <a:buFont typeface="Arial"/>
              <a:buNone/>
            </a:pPr>
            <a:r>
              <a:rPr lang="fr-FR" sz="1200" b="1" cap="none">
                <a:solidFill>
                  <a:srgbClr val="AB0032"/>
                </a:solidFill>
                <a:latin typeface="Calibri"/>
                <a:ea typeface="Calibri"/>
                <a:cs typeface="Calibri"/>
                <a:sym typeface="Calibri"/>
              </a:rPr>
              <a:t>ONLINE RESSOURCES FOR FRENCH TEACHERS AND FACULTIES</a:t>
            </a:r>
            <a:endParaRPr sz="1200" b="1" cap="none">
              <a:solidFill>
                <a:srgbClr val="AB003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7"/>
          <p:cNvSpPr txBox="1">
            <a:spLocks noGrp="1"/>
          </p:cNvSpPr>
          <p:nvPr>
            <p:ph type="dt" idx="10"/>
          </p:nvPr>
        </p:nvSpPr>
        <p:spPr>
          <a:xfrm>
            <a:off x="3388795" y="4687705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24 novembre 2020</a:t>
            </a:r>
            <a:endParaRPr/>
          </a:p>
        </p:txBody>
      </p:sp>
      <p:sp>
        <p:nvSpPr>
          <p:cNvPr id="147" name="Google Shape;147;p7"/>
          <p:cNvSpPr txBox="1">
            <a:spLocks noGrp="1"/>
          </p:cNvSpPr>
          <p:nvPr>
            <p:ph type="ftr" idx="11"/>
          </p:nvPr>
        </p:nvSpPr>
        <p:spPr>
          <a:xfrm>
            <a:off x="460981" y="4698129"/>
            <a:ext cx="392209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Chambre de commerce et d‘industrie de région Paris Île-de-France</a:t>
            </a:r>
            <a:endParaRPr/>
          </a:p>
        </p:txBody>
      </p:sp>
      <p:sp>
        <p:nvSpPr>
          <p:cNvPr id="148" name="Google Shape;148;p7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6</a:t>
            </a:fld>
            <a:endParaRPr/>
          </a:p>
        </p:txBody>
      </p:sp>
      <p:pic>
        <p:nvPicPr>
          <p:cNvPr id="149" name="Google Shape;149;p7" descr="cci_point_carre_bleu_roi.pdf"/>
          <p:cNvPicPr preferRelativeResize="0"/>
          <p:nvPr/>
        </p:nvPicPr>
        <p:blipFill rotWithShape="1">
          <a:blip r:embed="rId3">
            <a:alphaModFix/>
          </a:blip>
          <a:srcRect r="60670"/>
          <a:stretch/>
        </p:blipFill>
        <p:spPr>
          <a:xfrm rot="10800000">
            <a:off x="-1" y="772469"/>
            <a:ext cx="538714" cy="1367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7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 l="18249" t="30973" r="68892" b="40707"/>
          <a:stretch/>
        </p:blipFill>
        <p:spPr>
          <a:xfrm>
            <a:off x="7375828" y="1387179"/>
            <a:ext cx="1310879" cy="63142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51" name="Google Shape;151;p7"/>
          <p:cNvSpPr txBox="1"/>
          <p:nvPr/>
        </p:nvSpPr>
        <p:spPr>
          <a:xfrm>
            <a:off x="7185877" y="1047036"/>
            <a:ext cx="172528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>
                <a:solidFill>
                  <a:srgbClr val="0C3C87"/>
                </a:solidFill>
                <a:latin typeface="Calibri"/>
                <a:ea typeface="Calibri"/>
                <a:cs typeface="Calibri"/>
                <a:sym typeface="Calibri"/>
              </a:rPr>
              <a:t>Mock exams</a:t>
            </a:r>
            <a:endParaRPr sz="1000">
              <a:solidFill>
                <a:srgbClr val="0C3C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2" name="Google Shape;152;p7">
            <a:hlinkClick r:id="rId6"/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51829" y="3345156"/>
            <a:ext cx="1597306" cy="91818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pic>
        <p:nvPicPr>
          <p:cNvPr id="153" name="Google Shape;153;p7">
            <a:hlinkClick r:id="rId8"/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216062" y="2595448"/>
            <a:ext cx="1879652" cy="120880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sp>
        <p:nvSpPr>
          <p:cNvPr id="154" name="Google Shape;154;p7"/>
          <p:cNvSpPr txBox="1"/>
          <p:nvPr/>
        </p:nvSpPr>
        <p:spPr>
          <a:xfrm>
            <a:off x="6368095" y="2246566"/>
            <a:ext cx="231861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>
                <a:solidFill>
                  <a:srgbClr val="0C3C87"/>
                </a:solidFill>
                <a:latin typeface="Calibri"/>
                <a:ea typeface="Calibri"/>
                <a:cs typeface="Calibri"/>
                <a:sym typeface="Calibri"/>
              </a:rPr>
              <a:t>Online testimonies</a:t>
            </a:r>
            <a:endParaRPr sz="1000">
              <a:solidFill>
                <a:srgbClr val="0C3C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5" name="Google Shape;155;p7">
            <a:hlinkClick r:id="rId10"/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73846" y="1540558"/>
            <a:ext cx="2213328" cy="128300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sp>
        <p:nvSpPr>
          <p:cNvPr id="156" name="Google Shape;156;p7"/>
          <p:cNvSpPr txBox="1">
            <a:spLocks noGrp="1"/>
          </p:cNvSpPr>
          <p:nvPr>
            <p:ph type="body" idx="2"/>
          </p:nvPr>
        </p:nvSpPr>
        <p:spPr>
          <a:xfrm>
            <a:off x="519664" y="170830"/>
            <a:ext cx="6362418" cy="193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540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rPr lang="fr-FR"/>
              <a:t>LE FRANÇAIS DES AFFAIRES</a:t>
            </a:r>
            <a:endParaRPr/>
          </a:p>
        </p:txBody>
      </p:sp>
      <p:sp>
        <p:nvSpPr>
          <p:cNvPr id="157" name="Google Shape;157;p7"/>
          <p:cNvSpPr txBox="1"/>
          <p:nvPr/>
        </p:nvSpPr>
        <p:spPr>
          <a:xfrm>
            <a:off x="634259" y="1197321"/>
            <a:ext cx="1328681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>
                <a:solidFill>
                  <a:srgbClr val="0C3C87"/>
                </a:solidFill>
                <a:latin typeface="Calibri"/>
                <a:ea typeface="Calibri"/>
                <a:cs typeface="Calibri"/>
                <a:sym typeface="Calibri"/>
              </a:rPr>
              <a:t>Free materials for faculties online</a:t>
            </a:r>
            <a:endParaRPr sz="1000">
              <a:solidFill>
                <a:srgbClr val="0C3C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7"/>
          <p:cNvSpPr txBox="1"/>
          <p:nvPr/>
        </p:nvSpPr>
        <p:spPr>
          <a:xfrm>
            <a:off x="551829" y="2962506"/>
            <a:ext cx="132868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>
                <a:solidFill>
                  <a:srgbClr val="0C3C87"/>
                </a:solidFill>
                <a:latin typeface="Calibri"/>
                <a:ea typeface="Calibri"/>
                <a:cs typeface="Calibri"/>
                <a:sym typeface="Calibri"/>
              </a:rPr>
              <a:t>Suggested curriculas</a:t>
            </a:r>
            <a:endParaRPr sz="1000">
              <a:solidFill>
                <a:srgbClr val="0C3C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9" name="Google Shape;159;p7">
            <a:hlinkClick r:id="rId12"/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185877" y="2947126"/>
            <a:ext cx="1725284" cy="1229648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7"/>
          <p:cNvSpPr txBox="1"/>
          <p:nvPr/>
        </p:nvSpPr>
        <p:spPr>
          <a:xfrm>
            <a:off x="4854348" y="1309725"/>
            <a:ext cx="207783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i="1">
                <a:solidFill>
                  <a:srgbClr val="7AD1EF"/>
                </a:solidFill>
                <a:latin typeface="Calibri"/>
                <a:ea typeface="Calibri"/>
                <a:cs typeface="Calibri"/>
                <a:sym typeface="Calibri"/>
              </a:rPr>
              <a:t>Click on the pictures to access websites !</a:t>
            </a:r>
            <a:endParaRPr sz="1200" b="1" i="1">
              <a:solidFill>
                <a:srgbClr val="7AD1E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1" name="Google Shape;161;p7">
            <a:hlinkClick r:id="rId14"/>
          </p:cNvPr>
          <p:cNvPicPr preferRelativeResize="0"/>
          <p:nvPr/>
        </p:nvPicPr>
        <p:blipFill rotWithShape="1">
          <a:blip r:embed="rId15">
            <a:alphaModFix/>
          </a:blip>
          <a:srcRect l="16176" t="8407" r="66403" b="14601"/>
          <a:stretch/>
        </p:blipFill>
        <p:spPr>
          <a:xfrm>
            <a:off x="2524092" y="2415850"/>
            <a:ext cx="1261829" cy="1847492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sp>
        <p:nvSpPr>
          <p:cNvPr id="162" name="Google Shape;162;p7"/>
          <p:cNvSpPr txBox="1"/>
          <p:nvPr/>
        </p:nvSpPr>
        <p:spPr>
          <a:xfrm>
            <a:off x="168213" y="948081"/>
            <a:ext cx="8761073" cy="18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b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B0032"/>
              </a:buClr>
              <a:buSzPts val="1200"/>
              <a:buFont typeface="Arial"/>
              <a:buNone/>
            </a:pPr>
            <a:r>
              <a:rPr lang="fr-FR" sz="1200" b="1" cap="none">
                <a:solidFill>
                  <a:srgbClr val="AB0032"/>
                </a:solidFill>
                <a:latin typeface="Calibri"/>
                <a:ea typeface="Calibri"/>
                <a:cs typeface="Calibri"/>
                <a:sym typeface="Calibri"/>
              </a:rPr>
              <a:t>ONLINE RESSOURCES FOR FRENCH TEACHERS AND FACULTIES</a:t>
            </a:r>
            <a:endParaRPr sz="1200" b="1" cap="none">
              <a:solidFill>
                <a:srgbClr val="AB003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4515966"/>
            <a:ext cx="9130147" cy="6038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8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24 novembre 2020</a:t>
            </a:r>
            <a:endParaRPr/>
          </a:p>
        </p:txBody>
      </p:sp>
      <p:sp>
        <p:nvSpPr>
          <p:cNvPr id="169" name="Google Shape;169;p8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7</a:t>
            </a:fld>
            <a:endParaRPr/>
          </a:p>
        </p:txBody>
      </p:sp>
      <p:sp>
        <p:nvSpPr>
          <p:cNvPr id="170" name="Google Shape;170;p8"/>
          <p:cNvSpPr txBox="1">
            <a:spLocks noGrp="1"/>
          </p:cNvSpPr>
          <p:nvPr>
            <p:ph type="body" idx="2"/>
          </p:nvPr>
        </p:nvSpPr>
        <p:spPr>
          <a:xfrm>
            <a:off x="519664" y="170830"/>
            <a:ext cx="6362418" cy="193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540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rPr lang="fr-FR"/>
              <a:t>LE FRANÇAIS DES AFFAIRES</a:t>
            </a:r>
            <a:endParaRPr/>
          </a:p>
        </p:txBody>
      </p:sp>
      <p:pic>
        <p:nvPicPr>
          <p:cNvPr id="171" name="Google Shape;171;p8" descr="http://www.cci-paris-idf.fr/sites/default/files/formations/Images/Standards/tef-prepmyfuture-413x297.png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6084" y="1844587"/>
            <a:ext cx="1386314" cy="996938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803"/>
              </a:srgbClr>
            </a:outerShdw>
          </a:effectLst>
        </p:spPr>
      </p:pic>
      <p:pic>
        <p:nvPicPr>
          <p:cNvPr id="172" name="Google Shape;172;p8" descr="RÃ©sultat de recherche d'images pour &quot;prepmyfuture&quot;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771649" y="1577460"/>
            <a:ext cx="1896774" cy="355871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8"/>
          <p:cNvSpPr txBox="1"/>
          <p:nvPr/>
        </p:nvSpPr>
        <p:spPr>
          <a:xfrm>
            <a:off x="460897" y="1331239"/>
            <a:ext cx="237719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>
                <a:solidFill>
                  <a:srgbClr val="0C3C87"/>
                </a:solidFill>
                <a:latin typeface="Calibri"/>
                <a:ea typeface="Calibri"/>
                <a:cs typeface="Calibri"/>
                <a:sym typeface="Calibri"/>
              </a:rPr>
              <a:t>Online preparation for students</a:t>
            </a:r>
            <a:endParaRPr sz="1000">
              <a:solidFill>
                <a:srgbClr val="0C3C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4" name="Google Shape;174;p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143676" y="1954110"/>
            <a:ext cx="3481387" cy="2481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8" descr="Image associée">
            <a:hlinkClick r:id="rId7"/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22140" y="3316605"/>
            <a:ext cx="1049509" cy="72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8" descr="Résultat de recherche d'images pour &quot;tv5 monde&quot;">
            <a:hlinkClick r:id="rId9"/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549241" y="3927687"/>
            <a:ext cx="1096462" cy="225433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8"/>
          <p:cNvSpPr txBox="1"/>
          <p:nvPr/>
        </p:nvSpPr>
        <p:spPr>
          <a:xfrm>
            <a:off x="2720036" y="2420274"/>
            <a:ext cx="207783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i="1">
                <a:solidFill>
                  <a:srgbClr val="7AD1EF"/>
                </a:solidFill>
                <a:latin typeface="Calibri"/>
                <a:ea typeface="Calibri"/>
                <a:cs typeface="Calibri"/>
                <a:sym typeface="Calibri"/>
              </a:rPr>
              <a:t>Click on the pictures to access websites !</a:t>
            </a:r>
            <a:endParaRPr sz="1200" b="1" i="1">
              <a:solidFill>
                <a:srgbClr val="7AD1E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8"/>
          <p:cNvSpPr txBox="1"/>
          <p:nvPr/>
        </p:nvSpPr>
        <p:spPr>
          <a:xfrm>
            <a:off x="6361100" y="1734399"/>
            <a:ext cx="1201813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>
                <a:solidFill>
                  <a:srgbClr val="0C3C87"/>
                </a:solidFill>
                <a:latin typeface="Calibri"/>
                <a:ea typeface="Calibri"/>
                <a:cs typeface="Calibri"/>
                <a:sym typeface="Calibri"/>
              </a:rPr>
              <a:t>Online testimonies</a:t>
            </a:r>
            <a:endParaRPr sz="1000">
              <a:solidFill>
                <a:srgbClr val="0C3C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8"/>
          <p:cNvSpPr txBox="1"/>
          <p:nvPr/>
        </p:nvSpPr>
        <p:spPr>
          <a:xfrm>
            <a:off x="569836" y="3202385"/>
            <a:ext cx="1201813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000">
                <a:solidFill>
                  <a:srgbClr val="0C3C87"/>
                </a:solidFill>
                <a:latin typeface="Calibri"/>
                <a:ea typeface="Calibri"/>
                <a:cs typeface="Calibri"/>
                <a:sym typeface="Calibri"/>
              </a:rPr>
              <a:t>Online activities</a:t>
            </a:r>
            <a:endParaRPr sz="1000">
              <a:solidFill>
                <a:srgbClr val="0C3C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8"/>
          <p:cNvSpPr txBox="1"/>
          <p:nvPr/>
        </p:nvSpPr>
        <p:spPr>
          <a:xfrm>
            <a:off x="168213" y="948081"/>
            <a:ext cx="8761073" cy="18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b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B0032"/>
              </a:buClr>
              <a:buSzPts val="1200"/>
              <a:buFont typeface="Arial"/>
              <a:buNone/>
            </a:pPr>
            <a:r>
              <a:rPr lang="fr-FR" sz="1200" b="1" cap="none">
                <a:solidFill>
                  <a:srgbClr val="AB0032"/>
                </a:solidFill>
                <a:latin typeface="Calibri"/>
                <a:ea typeface="Calibri"/>
                <a:cs typeface="Calibri"/>
                <a:sym typeface="Calibri"/>
              </a:rPr>
              <a:t>ONLINE RESSOURCES FOR STUDENTS</a:t>
            </a:r>
            <a:endParaRPr sz="1200" b="1" cap="none">
              <a:solidFill>
                <a:srgbClr val="AB003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4515966"/>
            <a:ext cx="9130147" cy="6038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515966"/>
            <a:ext cx="9130147" cy="6038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7" name="Google Shape;187;p9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8</a:t>
            </a:fld>
            <a:endParaRPr/>
          </a:p>
        </p:txBody>
      </p:sp>
      <p:sp>
        <p:nvSpPr>
          <p:cNvPr id="188" name="Google Shape;188;p9"/>
          <p:cNvSpPr txBox="1">
            <a:spLocks noGrp="1"/>
          </p:cNvSpPr>
          <p:nvPr>
            <p:ph type="body" idx="2"/>
          </p:nvPr>
        </p:nvSpPr>
        <p:spPr>
          <a:xfrm>
            <a:off x="519664" y="170830"/>
            <a:ext cx="6362418" cy="193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540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rPr lang="fr-FR"/>
              <a:t>LE FRANÇAIS DES AFFAIRES</a:t>
            </a:r>
            <a:endParaRPr/>
          </a:p>
        </p:txBody>
      </p:sp>
      <p:sp>
        <p:nvSpPr>
          <p:cNvPr id="189" name="Google Shape;189;p9"/>
          <p:cNvSpPr txBox="1"/>
          <p:nvPr/>
        </p:nvSpPr>
        <p:spPr>
          <a:xfrm>
            <a:off x="518007" y="1308357"/>
            <a:ext cx="4053993" cy="2123658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For your institution: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rgbClr val="23445E"/>
              </a:buClr>
              <a:buSzPts val="1200"/>
              <a:buFont typeface="Arial"/>
              <a:buChar char="•"/>
            </a:pP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Business French diplomas are </a:t>
            </a:r>
            <a:r>
              <a:rPr lang="fr-FR" sz="1200" b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awarded</a:t>
            </a: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by the </a:t>
            </a:r>
            <a:r>
              <a:rPr lang="fr-FR" sz="1200" b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Chamber of Commerce</a:t>
            </a: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and Industry of Paris Île-de-France;</a:t>
            </a:r>
            <a:endParaRPr sz="120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rgbClr val="23445E"/>
              </a:buClr>
              <a:buSzPts val="1200"/>
              <a:buFont typeface="Arial"/>
              <a:buChar char="•"/>
            </a:pP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they are </a:t>
            </a:r>
            <a:r>
              <a:rPr lang="fr-FR" sz="1200" b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added value</a:t>
            </a: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to your French for professional purposes program;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rgbClr val="23445E"/>
              </a:buClr>
              <a:buSzPts val="1200"/>
              <a:buFont typeface="Arial"/>
              <a:buChar char="•"/>
            </a:pP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fr-FR" sz="1200" b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exam is digital </a:t>
            </a: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and sessions can easily be organized </a:t>
            </a:r>
            <a:r>
              <a:rPr lang="fr-FR" sz="1200" b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on your campus</a:t>
            </a: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 sz="1200" b="1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095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9"/>
          <p:cNvSpPr txBox="1"/>
          <p:nvPr/>
        </p:nvSpPr>
        <p:spPr>
          <a:xfrm>
            <a:off x="500332" y="3425893"/>
            <a:ext cx="4071668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For your students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rgbClr val="23445E"/>
              </a:buClr>
              <a:buSzPts val="1200"/>
              <a:buFont typeface="Arial"/>
              <a:buChar char="•"/>
            </a:pP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Business French diplomas are </a:t>
            </a:r>
            <a:r>
              <a:rPr lang="fr-FR" sz="1200" b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an asset </a:t>
            </a: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on students’ </a:t>
            </a:r>
            <a:r>
              <a:rPr lang="fr-FR" sz="1200" b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CV</a:t>
            </a: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/>
          </a:p>
          <a:p>
            <a:pPr marL="285750" marR="0" lvl="0" indent="-2095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rgbClr val="23445E"/>
              </a:buClr>
              <a:buSzPts val="1200"/>
              <a:buFont typeface="Arial"/>
              <a:buChar char="•"/>
            </a:pP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they are a way to get </a:t>
            </a:r>
            <a:r>
              <a:rPr lang="fr-FR" sz="1200" b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an extra Diploma </a:t>
            </a: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to </a:t>
            </a:r>
            <a:r>
              <a:rPr lang="fr-FR" sz="1200" b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stand out </a:t>
            </a: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after graduation;</a:t>
            </a:r>
            <a:endParaRPr sz="120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9"/>
          <p:cNvSpPr/>
          <p:nvPr/>
        </p:nvSpPr>
        <p:spPr>
          <a:xfrm>
            <a:off x="4572000" y="1308357"/>
            <a:ext cx="4071668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Accreditations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23445E"/>
              </a:buClr>
              <a:buSzPts val="1200"/>
              <a:buFont typeface="Arial"/>
              <a:buChar char="•"/>
            </a:pP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fr-FR" sz="1200" b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French for Business Diploma </a:t>
            </a: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is accredited by </a:t>
            </a:r>
            <a:r>
              <a:rPr lang="fr-FR" sz="1200" b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ALTE</a:t>
            </a: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, the Association of Language Testers in Europe.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23445E"/>
              </a:buClr>
              <a:buSzPts val="1200"/>
              <a:buFont typeface="Arial"/>
              <a:buChar char="•"/>
            </a:pP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fr-FR" sz="1200" b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French for International Relations </a:t>
            </a: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has been developed in partnership with the </a:t>
            </a:r>
            <a:r>
              <a:rPr lang="fr-FR" sz="1200" b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Diplomatic Institute of Vienna</a:t>
            </a: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marL="171450" marR="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Clr>
                <a:srgbClr val="23445E"/>
              </a:buClr>
              <a:buSzPts val="1200"/>
              <a:buFont typeface="Arial"/>
              <a:buChar char="•"/>
            </a:pP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Business French Diplomas are </a:t>
            </a:r>
            <a:r>
              <a:rPr lang="fr-FR" sz="1200" b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accredited by the Global Alliance in Management Education network </a:t>
            </a:r>
            <a:r>
              <a:rPr lang="fr-FR" sz="1200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(CEMS) and the National Directory of Professional Certification (French national systems of certifications , or RNCP).</a:t>
            </a:r>
            <a:endParaRPr sz="120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9"/>
          <p:cNvSpPr/>
          <p:nvPr/>
        </p:nvSpPr>
        <p:spPr>
          <a:xfrm>
            <a:off x="4572000" y="3981995"/>
            <a:ext cx="407166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Over the last 10 years, more than 3200 U.S. students have been awarded a Business French Diploma.</a:t>
            </a:r>
            <a:endParaRPr/>
          </a:p>
        </p:txBody>
      </p:sp>
      <p:sp>
        <p:nvSpPr>
          <p:cNvPr id="193" name="Google Shape;193;p9"/>
          <p:cNvSpPr txBox="1"/>
          <p:nvPr/>
        </p:nvSpPr>
        <p:spPr>
          <a:xfrm>
            <a:off x="168213" y="948081"/>
            <a:ext cx="8761073" cy="18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b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B0032"/>
              </a:buClr>
              <a:buSzPts val="1200"/>
              <a:buFont typeface="Arial"/>
              <a:buNone/>
            </a:pPr>
            <a:r>
              <a:rPr lang="fr-FR" sz="1200" b="1" cap="none">
                <a:solidFill>
                  <a:srgbClr val="AB0032"/>
                </a:solidFill>
                <a:latin typeface="Calibri"/>
                <a:ea typeface="Calibri"/>
                <a:cs typeface="Calibri"/>
                <a:sym typeface="Calibri"/>
              </a:rPr>
              <a:t>BUSINESS FRENCH DIPLOMAS : AN ASSET FOR YOUR STUDENTS AND YOUR INSTITUTION</a:t>
            </a:r>
            <a:endParaRPr sz="1200" b="1" cap="none">
              <a:solidFill>
                <a:srgbClr val="AB003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4"/>
          <p:cNvSpPr txBox="1">
            <a:spLocks noGrp="1"/>
          </p:cNvSpPr>
          <p:nvPr>
            <p:ph type="dt" idx="10"/>
          </p:nvPr>
        </p:nvSpPr>
        <p:spPr>
          <a:xfrm>
            <a:off x="3296160" y="4698129"/>
            <a:ext cx="2057400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24 novembre 2020</a:t>
            </a:r>
            <a:endParaRPr/>
          </a:p>
        </p:txBody>
      </p:sp>
      <p:sp>
        <p:nvSpPr>
          <p:cNvPr id="200" name="Google Shape;200;p4"/>
          <p:cNvSpPr txBox="1">
            <a:spLocks noGrp="1"/>
          </p:cNvSpPr>
          <p:nvPr>
            <p:ph type="sldNum" idx="12"/>
          </p:nvPr>
        </p:nvSpPr>
        <p:spPr>
          <a:xfrm>
            <a:off x="-391551" y="4700141"/>
            <a:ext cx="852527" cy="166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9</a:t>
            </a:fld>
            <a:endParaRPr/>
          </a:p>
        </p:txBody>
      </p:sp>
      <p:sp>
        <p:nvSpPr>
          <p:cNvPr id="201" name="Google Shape;201;p4"/>
          <p:cNvSpPr txBox="1">
            <a:spLocks noGrp="1"/>
          </p:cNvSpPr>
          <p:nvPr>
            <p:ph type="body" idx="2"/>
          </p:nvPr>
        </p:nvSpPr>
        <p:spPr>
          <a:xfrm>
            <a:off x="519664" y="170830"/>
            <a:ext cx="6362418" cy="193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540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</a:pPr>
            <a:r>
              <a:rPr lang="fr-FR"/>
              <a:t>LE FRANÇAIS DES AFFAIRES</a:t>
            </a:r>
            <a:endParaRPr/>
          </a:p>
        </p:txBody>
      </p:sp>
      <p:sp>
        <p:nvSpPr>
          <p:cNvPr id="202" name="Google Shape;202;p4"/>
          <p:cNvSpPr txBox="1"/>
          <p:nvPr/>
        </p:nvSpPr>
        <p:spPr>
          <a:xfrm>
            <a:off x="491705" y="1138892"/>
            <a:ext cx="5287993" cy="341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200" i="1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i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“In 2010, shock waves were felt across academe when a major university announced the closing of all of its degree-granting programs in French (…) and with that, the positions of seven tenured professors were eliminated (…) The alarm bells had sounded. (…) 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i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I know that it is not so simple to change. American universities are hiring less and tenure-track faculty. So what should we do ? I’m not at all suggesting that we completely eliminate literature courses. (…) But we can entrust certain </a:t>
            </a:r>
            <a:r>
              <a:rPr lang="fr-FR" sz="1200" b="1" i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professional courses</a:t>
            </a:r>
            <a:r>
              <a:rPr lang="fr-FR" sz="1200" i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 to our non-tenure track professors if we ourselves do not want to take them on (…). 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i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fr-FR" sz="1200" b="1" i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market has changed </a:t>
            </a:r>
            <a:r>
              <a:rPr lang="fr-FR" sz="1200" i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and it is still changing and that is what is making our students seek different opportunities today as opposed to what we ourselves were used to. More than ever, </a:t>
            </a:r>
            <a:r>
              <a:rPr lang="fr-FR" sz="1200" b="1" i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Business French has an added value for our students </a:t>
            </a:r>
            <a:r>
              <a:rPr lang="fr-FR" sz="1200" i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to get them to the careers to which they aspire. The ability to speak </a:t>
            </a:r>
            <a:r>
              <a:rPr lang="fr-FR" sz="1200" b="1" i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French is no longer just an asset but often it is a necessity for obtaining certain positions</a:t>
            </a:r>
            <a:r>
              <a:rPr lang="fr-FR" sz="1200" i="1">
                <a:solidFill>
                  <a:srgbClr val="23445E"/>
                </a:solidFill>
                <a:latin typeface="Calibri"/>
                <a:ea typeface="Calibri"/>
                <a:cs typeface="Calibri"/>
                <a:sym typeface="Calibri"/>
              </a:rPr>
              <a:t>.”</a:t>
            </a:r>
            <a:endParaRPr/>
          </a:p>
          <a:p>
            <a:pPr marL="285750" marR="0" lvl="0" indent="-2095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i="1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095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095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rgbClr val="23445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4"/>
          <p:cNvSpPr/>
          <p:nvPr/>
        </p:nvSpPr>
        <p:spPr>
          <a:xfrm>
            <a:off x="5973883" y="3321160"/>
            <a:ext cx="2881132" cy="50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Cheryl Toman (verbatim), Professor at Case Western University, ACTFL speech “</a:t>
            </a:r>
            <a:r>
              <a:rPr lang="fr-FR" sz="9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Business French—An Asset for your Students</a:t>
            </a:r>
            <a:r>
              <a:rPr lang="fr-FR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”, New Orleans, 2018</a:t>
            </a:r>
            <a:endParaRPr sz="100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4" name="Google Shape;204;p4" descr="Résultat de recherche d'images pour &quot;cheryl toman case western&quot;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73883" y="1434872"/>
            <a:ext cx="2857500" cy="181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4"/>
          <p:cNvSpPr txBox="1">
            <a:spLocks noGrp="1"/>
          </p:cNvSpPr>
          <p:nvPr>
            <p:ph type="body" idx="3"/>
          </p:nvPr>
        </p:nvSpPr>
        <p:spPr>
          <a:xfrm>
            <a:off x="168213" y="948081"/>
            <a:ext cx="8761073" cy="18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" rIns="0" bIns="0" anchor="b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B0032"/>
              </a:buClr>
              <a:buSzPts val="1200"/>
              <a:buNone/>
            </a:pPr>
            <a:r>
              <a:rPr lang="fr-FR" sz="1200">
                <a:solidFill>
                  <a:srgbClr val="AB0032"/>
                </a:solidFill>
              </a:rPr>
              <a:t>BUSINESS FRENCH: ADDED VALUE FOR STUDENTS </a:t>
            </a:r>
            <a:endParaRPr sz="1200">
              <a:solidFill>
                <a:srgbClr val="AB003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4515966"/>
            <a:ext cx="9130147" cy="6038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THEME CCI IDF orange">
  <a:themeElements>
    <a:clrScheme name="CCI ParisIDF">
      <a:dk1>
        <a:srgbClr val="000000"/>
      </a:dk1>
      <a:lt1>
        <a:srgbClr val="FFFFFF"/>
      </a:lt1>
      <a:dk2>
        <a:srgbClr val="1D2545"/>
      </a:dk2>
      <a:lt2>
        <a:srgbClr val="25B2E4"/>
      </a:lt2>
      <a:accent1>
        <a:srgbClr val="004379"/>
      </a:accent1>
      <a:accent2>
        <a:srgbClr val="E50043"/>
      </a:accent2>
      <a:accent3>
        <a:srgbClr val="00B050"/>
      </a:accent3>
      <a:accent4>
        <a:srgbClr val="EA7A00"/>
      </a:accent4>
      <a:accent5>
        <a:srgbClr val="2F5B7E"/>
      </a:accent5>
      <a:accent6>
        <a:srgbClr val="2A8EC1"/>
      </a:accent6>
      <a:hlink>
        <a:srgbClr val="A5A5A5"/>
      </a:hlink>
      <a:folHlink>
        <a:srgbClr val="BFBFB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994</Words>
  <Application>Microsoft Office PowerPoint</Application>
  <PresentationFormat>Affichage à l'écran (16:9)</PresentationFormat>
  <Paragraphs>113</Paragraphs>
  <Slides>10</Slides>
  <Notes>10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THEME CCI IDF orange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MANSUROVA Elena</dc:creator>
  <cp:lastModifiedBy>Julia LECOMTE</cp:lastModifiedBy>
  <cp:revision>1</cp:revision>
  <dcterms:created xsi:type="dcterms:W3CDTF">2015-12-18T17:36:22Z</dcterms:created>
  <dcterms:modified xsi:type="dcterms:W3CDTF">2021-03-19T16:58:49Z</dcterms:modified>
</cp:coreProperties>
</file>