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275" r:id="rId2"/>
    <p:sldId id="320" r:id="rId3"/>
    <p:sldId id="301" r:id="rId4"/>
    <p:sldId id="314" r:id="rId5"/>
    <p:sldId id="277" r:id="rId6"/>
    <p:sldId id="291" r:id="rId7"/>
    <p:sldId id="312" r:id="rId8"/>
    <p:sldId id="289" r:id="rId9"/>
    <p:sldId id="328" r:id="rId10"/>
    <p:sldId id="319" r:id="rId11"/>
    <p:sldId id="283" r:id="rId12"/>
    <p:sldId id="325" r:id="rId13"/>
    <p:sldId id="326" r:id="rId14"/>
    <p:sldId id="327" r:id="rId15"/>
    <p:sldId id="285" r:id="rId16"/>
    <p:sldId id="324" r:id="rId17"/>
    <p:sldId id="295" r:id="rId18"/>
    <p:sldId id="323" r:id="rId19"/>
    <p:sldId id="322" r:id="rId20"/>
    <p:sldId id="321" r:id="rId21"/>
    <p:sldId id="330" r:id="rId22"/>
    <p:sldId id="329" r:id="rId23"/>
    <p:sldId id="297" r:id="rId24"/>
    <p:sldId id="293" r:id="rId25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545"/>
    <a:srgbClr val="25B2E4"/>
    <a:srgbClr val="2AA3DB"/>
    <a:srgbClr val="0C3C87"/>
    <a:srgbClr val="84491B"/>
    <a:srgbClr val="2BB1E4"/>
    <a:srgbClr val="172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300" y="-246"/>
      </p:cViewPr>
      <p:guideLst>
        <p:guide orient="horz" pos="1348"/>
        <p:guide pos="22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502BD-7335-4E58-AB03-BBE3DBBDD334}" type="doc">
      <dgm:prSet loTypeId="urn:microsoft.com/office/officeart/2008/layout/RadialCluster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DE079AA7-26DC-41E0-BBCB-2FBF5C35655E}">
      <dgm:prSet phldrT="[Texte]" custT="1"/>
      <dgm:spPr>
        <a:gradFill flip="none" rotWithShape="0">
          <a:gsLst>
            <a:gs pos="0">
              <a:schemeClr val="bg2">
                <a:lumMod val="75000"/>
                <a:shade val="30000"/>
                <a:satMod val="115000"/>
              </a:schemeClr>
            </a:gs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endParaRPr lang="fr-FR" sz="1600" dirty="0" smtClean="0"/>
        </a:p>
      </dgm:t>
    </dgm:pt>
    <dgm:pt modelId="{13F8B29C-50AF-4301-9222-B819F1EBB170}" type="parTrans" cxnId="{9EB63C3B-1775-4EAF-A998-ED9A39D2969F}">
      <dgm:prSet/>
      <dgm:spPr/>
      <dgm:t>
        <a:bodyPr/>
        <a:lstStyle/>
        <a:p>
          <a:endParaRPr lang="fr-FR"/>
        </a:p>
      </dgm:t>
    </dgm:pt>
    <dgm:pt modelId="{A2F1D2CF-A57C-4E97-AE43-69CC53A686E6}" type="sibTrans" cxnId="{9EB63C3B-1775-4EAF-A998-ED9A39D2969F}">
      <dgm:prSet/>
      <dgm:spPr/>
      <dgm:t>
        <a:bodyPr/>
        <a:lstStyle/>
        <a:p>
          <a:endParaRPr lang="fr-FR"/>
        </a:p>
      </dgm:t>
    </dgm:pt>
    <dgm:pt modelId="{B439CABC-6920-4601-B825-E4BDF31B3CB1}">
      <dgm:prSet phldrT="[Texte]" custT="1"/>
      <dgm:spPr/>
      <dgm:t>
        <a:bodyPr/>
        <a:lstStyle/>
        <a:p>
          <a:r>
            <a:rPr lang="fr-FR" sz="1400" dirty="0" smtClean="0"/>
            <a:t>AFFAIRES</a:t>
          </a:r>
        </a:p>
        <a:p>
          <a:r>
            <a:rPr lang="fr-FR" sz="900" dirty="0" smtClean="0"/>
            <a:t>A1, A2, B1, B2, C1</a:t>
          </a:r>
          <a:endParaRPr lang="fr-FR" sz="900" dirty="0"/>
        </a:p>
      </dgm:t>
    </dgm:pt>
    <dgm:pt modelId="{A0DECF55-752E-40E2-8E4D-078BD6991DB5}" type="parTrans" cxnId="{173B4193-E30D-48A2-98E6-8DCF9323EA43}">
      <dgm:prSet/>
      <dgm:spPr/>
      <dgm:t>
        <a:bodyPr/>
        <a:lstStyle/>
        <a:p>
          <a:endParaRPr lang="fr-FR"/>
        </a:p>
      </dgm:t>
    </dgm:pt>
    <dgm:pt modelId="{A1154936-4315-468B-A3A3-D131411074A2}" type="sibTrans" cxnId="{173B4193-E30D-48A2-98E6-8DCF9323EA43}">
      <dgm:prSet/>
      <dgm:spPr/>
      <dgm:t>
        <a:bodyPr/>
        <a:lstStyle/>
        <a:p>
          <a:endParaRPr lang="fr-FR"/>
        </a:p>
      </dgm:t>
    </dgm:pt>
    <dgm:pt modelId="{17B36619-8FF4-4131-97A9-296C3B5E8F0C}">
      <dgm:prSet phldrT="[Texte]" custT="1"/>
      <dgm:spPr/>
      <dgm:t>
        <a:bodyPr/>
        <a:lstStyle/>
        <a:p>
          <a:r>
            <a:rPr lang="fr-FR" sz="1050" dirty="0" smtClean="0"/>
            <a:t>TOURISME HOTELLERIE RESTAURATION</a:t>
          </a:r>
        </a:p>
        <a:p>
          <a:r>
            <a:rPr lang="fr-FR" sz="1050" dirty="0" smtClean="0"/>
            <a:t>A2, B1, B2 </a:t>
          </a:r>
          <a:endParaRPr lang="fr-FR" sz="1050" dirty="0"/>
        </a:p>
      </dgm:t>
    </dgm:pt>
    <dgm:pt modelId="{CA29F561-DC68-440E-BB17-3F70C75B5541}" type="parTrans" cxnId="{2BB67646-1561-4230-91A7-0DD97CFB0F1F}">
      <dgm:prSet/>
      <dgm:spPr/>
      <dgm:t>
        <a:bodyPr/>
        <a:lstStyle/>
        <a:p>
          <a:endParaRPr lang="fr-FR"/>
        </a:p>
      </dgm:t>
    </dgm:pt>
    <dgm:pt modelId="{91EAD978-F6DE-4775-B6A7-E238BE9F1DD7}" type="sibTrans" cxnId="{2BB67646-1561-4230-91A7-0DD97CFB0F1F}">
      <dgm:prSet/>
      <dgm:spPr/>
      <dgm:t>
        <a:bodyPr/>
        <a:lstStyle/>
        <a:p>
          <a:endParaRPr lang="fr-FR"/>
        </a:p>
      </dgm:t>
    </dgm:pt>
    <dgm:pt modelId="{9D4E65F2-F5A1-4805-8795-D556809FCDCA}">
      <dgm:prSet phldrT="[Texte]"/>
      <dgm:spPr/>
      <dgm:t>
        <a:bodyPr/>
        <a:lstStyle/>
        <a:p>
          <a:r>
            <a:rPr lang="fr-FR" dirty="0" smtClean="0"/>
            <a:t>SCIENCES ET TECHNIQUES </a:t>
          </a:r>
        </a:p>
        <a:p>
          <a:r>
            <a:rPr lang="fr-FR" dirty="0" smtClean="0"/>
            <a:t>B1</a:t>
          </a:r>
          <a:endParaRPr lang="fr-FR" dirty="0"/>
        </a:p>
      </dgm:t>
    </dgm:pt>
    <dgm:pt modelId="{5F26B320-DE9E-495A-ABB2-A0818584E80B}" type="parTrans" cxnId="{57FA2A21-E9AF-47CA-81CE-8C5359BF2CAA}">
      <dgm:prSet/>
      <dgm:spPr/>
      <dgm:t>
        <a:bodyPr/>
        <a:lstStyle/>
        <a:p>
          <a:endParaRPr lang="fr-FR"/>
        </a:p>
      </dgm:t>
    </dgm:pt>
    <dgm:pt modelId="{51EFC096-5EA0-4764-BF2A-FBA84F88A9CE}" type="sibTrans" cxnId="{57FA2A21-E9AF-47CA-81CE-8C5359BF2CAA}">
      <dgm:prSet/>
      <dgm:spPr/>
      <dgm:t>
        <a:bodyPr/>
        <a:lstStyle/>
        <a:p>
          <a:endParaRPr lang="fr-FR"/>
        </a:p>
      </dgm:t>
    </dgm:pt>
    <dgm:pt modelId="{E3998CFF-6A90-40FE-88AD-B1A8A70553FD}">
      <dgm:prSet custT="1"/>
      <dgm:spPr/>
      <dgm:t>
        <a:bodyPr/>
        <a:lstStyle/>
        <a:p>
          <a:r>
            <a:rPr lang="fr-FR" sz="1100" dirty="0" smtClean="0"/>
            <a:t>DROIT</a:t>
          </a:r>
        </a:p>
        <a:p>
          <a:r>
            <a:rPr lang="fr-FR" sz="1100" dirty="0" smtClean="0"/>
            <a:t>B2</a:t>
          </a:r>
          <a:endParaRPr lang="fr-FR" sz="1100" dirty="0"/>
        </a:p>
      </dgm:t>
    </dgm:pt>
    <dgm:pt modelId="{0B3B914F-D053-4192-8F57-693C6412B13B}" type="parTrans" cxnId="{69E22E9F-A423-4B03-9DC2-098605C14603}">
      <dgm:prSet/>
      <dgm:spPr/>
      <dgm:t>
        <a:bodyPr/>
        <a:lstStyle/>
        <a:p>
          <a:endParaRPr lang="fr-FR"/>
        </a:p>
      </dgm:t>
    </dgm:pt>
    <dgm:pt modelId="{DBA0EF2D-EE6A-429F-8C9F-91F7D9592497}" type="sibTrans" cxnId="{69E22E9F-A423-4B03-9DC2-098605C14603}">
      <dgm:prSet/>
      <dgm:spPr/>
      <dgm:t>
        <a:bodyPr/>
        <a:lstStyle/>
        <a:p>
          <a:endParaRPr lang="fr-FR"/>
        </a:p>
      </dgm:t>
    </dgm:pt>
    <dgm:pt modelId="{B5ABB1C5-8251-4CE8-83D6-6CE7C8CF4F1F}">
      <dgm:prSet custT="1"/>
      <dgm:spPr/>
      <dgm:t>
        <a:bodyPr/>
        <a:lstStyle/>
        <a:p>
          <a:r>
            <a:rPr lang="fr-FR" sz="1100" dirty="0" smtClean="0"/>
            <a:t>SANTE</a:t>
          </a:r>
        </a:p>
        <a:p>
          <a:r>
            <a:rPr lang="fr-FR" sz="1100" dirty="0" smtClean="0"/>
            <a:t>B2</a:t>
          </a:r>
          <a:endParaRPr lang="fr-FR" sz="1100" dirty="0"/>
        </a:p>
      </dgm:t>
    </dgm:pt>
    <dgm:pt modelId="{90C8C60A-0F6E-4401-85CB-15149715387F}" type="parTrans" cxnId="{C9FA322A-7972-4097-89F6-6E4E9AD6967A}">
      <dgm:prSet/>
      <dgm:spPr/>
      <dgm:t>
        <a:bodyPr/>
        <a:lstStyle/>
        <a:p>
          <a:endParaRPr lang="fr-FR"/>
        </a:p>
      </dgm:t>
    </dgm:pt>
    <dgm:pt modelId="{68CF2DF8-DD61-4CC8-81F6-16446277A11D}" type="sibTrans" cxnId="{C9FA322A-7972-4097-89F6-6E4E9AD6967A}">
      <dgm:prSet/>
      <dgm:spPr/>
      <dgm:t>
        <a:bodyPr/>
        <a:lstStyle/>
        <a:p>
          <a:endParaRPr lang="fr-FR"/>
        </a:p>
      </dgm:t>
    </dgm:pt>
    <dgm:pt modelId="{D26459D1-8817-4175-BE42-3D2FDD187E1E}">
      <dgm:prSet custT="1"/>
      <dgm:spPr/>
      <dgm:t>
        <a:bodyPr/>
        <a:lstStyle/>
        <a:p>
          <a:r>
            <a:rPr lang="fr-FR" sz="1100" dirty="0" smtClean="0"/>
            <a:t>MODE</a:t>
          </a:r>
        </a:p>
        <a:p>
          <a:r>
            <a:rPr lang="fr-FR" sz="1100" dirty="0" smtClean="0"/>
            <a:t>A2</a:t>
          </a:r>
          <a:endParaRPr lang="fr-FR" sz="1100" dirty="0"/>
        </a:p>
      </dgm:t>
    </dgm:pt>
    <dgm:pt modelId="{5997B310-F0AA-493E-B7EB-3B78AFEADA99}" type="parTrans" cxnId="{E9C6F3DE-5658-4DA8-8C0B-1D29A0B5A7B6}">
      <dgm:prSet/>
      <dgm:spPr/>
      <dgm:t>
        <a:bodyPr/>
        <a:lstStyle/>
        <a:p>
          <a:endParaRPr lang="fr-FR"/>
        </a:p>
      </dgm:t>
    </dgm:pt>
    <dgm:pt modelId="{5102DCAE-C3EE-4BDF-88E2-5FBCD1AE8CB2}" type="sibTrans" cxnId="{E9C6F3DE-5658-4DA8-8C0B-1D29A0B5A7B6}">
      <dgm:prSet/>
      <dgm:spPr/>
      <dgm:t>
        <a:bodyPr/>
        <a:lstStyle/>
        <a:p>
          <a:endParaRPr lang="fr-FR"/>
        </a:p>
      </dgm:t>
    </dgm:pt>
    <dgm:pt modelId="{06B821CE-190C-47F7-999C-8C36FC64DC18}">
      <dgm:prSet custT="1"/>
      <dgm:spPr/>
      <dgm:t>
        <a:bodyPr/>
        <a:lstStyle/>
        <a:p>
          <a:r>
            <a:rPr lang="fr-FR" sz="1050" dirty="0" smtClean="0"/>
            <a:t>RELATIONS INTERNATIONALES</a:t>
          </a:r>
        </a:p>
        <a:p>
          <a:r>
            <a:rPr lang="fr-FR" sz="1050" dirty="0" smtClean="0"/>
            <a:t>B1, B2, C1</a:t>
          </a:r>
          <a:endParaRPr lang="fr-FR" sz="1050" dirty="0"/>
        </a:p>
      </dgm:t>
    </dgm:pt>
    <dgm:pt modelId="{41FB62DB-DC7A-47EB-8C5D-DEAF3DA3E772}" type="parTrans" cxnId="{35196E20-F91D-48D3-BF27-D8F7FEA893BC}">
      <dgm:prSet/>
      <dgm:spPr/>
      <dgm:t>
        <a:bodyPr/>
        <a:lstStyle/>
        <a:p>
          <a:endParaRPr lang="fr-FR"/>
        </a:p>
      </dgm:t>
    </dgm:pt>
    <dgm:pt modelId="{7B8EC8D8-AE1D-4069-91F6-8D50788F6B27}" type="sibTrans" cxnId="{35196E20-F91D-48D3-BF27-D8F7FEA893BC}">
      <dgm:prSet/>
      <dgm:spPr/>
      <dgm:t>
        <a:bodyPr/>
        <a:lstStyle/>
        <a:p>
          <a:endParaRPr lang="fr-FR"/>
        </a:p>
      </dgm:t>
    </dgm:pt>
    <dgm:pt modelId="{2F5BAD62-FAD8-46E2-81F8-077E4FEA3799}" type="pres">
      <dgm:prSet presAssocID="{C28502BD-7335-4E58-AB03-BBE3DBBDD3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277682C-19C1-47F5-8127-92C85ECB64CD}" type="pres">
      <dgm:prSet presAssocID="{DE079AA7-26DC-41E0-BBCB-2FBF5C35655E}" presName="singleCycle" presStyleCnt="0"/>
      <dgm:spPr/>
      <dgm:t>
        <a:bodyPr/>
        <a:lstStyle/>
        <a:p>
          <a:endParaRPr lang="fr-FR"/>
        </a:p>
      </dgm:t>
    </dgm:pt>
    <dgm:pt modelId="{BFF4141B-782E-4496-9D92-B9D1B4AD206C}" type="pres">
      <dgm:prSet presAssocID="{DE079AA7-26DC-41E0-BBCB-2FBF5C35655E}" presName="singleCenter" presStyleLbl="node1" presStyleIdx="0" presStyleCnt="8" custScaleX="116272" custScaleY="12280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DB2C8031-11CB-4B45-B550-F5E16A28CE63}" type="pres">
      <dgm:prSet presAssocID="{A0DECF55-752E-40E2-8E4D-078BD6991DB5}" presName="Name56" presStyleLbl="parChTrans1D2" presStyleIdx="0" presStyleCnt="7"/>
      <dgm:spPr/>
      <dgm:t>
        <a:bodyPr/>
        <a:lstStyle/>
        <a:p>
          <a:endParaRPr lang="fr-FR"/>
        </a:p>
      </dgm:t>
    </dgm:pt>
    <dgm:pt modelId="{E8CDA584-886A-41DA-B8EB-F9060AF6BABC}" type="pres">
      <dgm:prSet presAssocID="{B439CABC-6920-4601-B825-E4BDF31B3CB1}" presName="text0" presStyleLbl="node1" presStyleIdx="1" presStyleCnt="8" custScaleX="185538" custScaleY="1645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3D84F1-9229-41DD-BC7A-9CC70CC23C0B}" type="pres">
      <dgm:prSet presAssocID="{CA29F561-DC68-440E-BB17-3F70C75B5541}" presName="Name56" presStyleLbl="parChTrans1D2" presStyleIdx="1" presStyleCnt="7"/>
      <dgm:spPr/>
      <dgm:t>
        <a:bodyPr/>
        <a:lstStyle/>
        <a:p>
          <a:endParaRPr lang="fr-FR"/>
        </a:p>
      </dgm:t>
    </dgm:pt>
    <dgm:pt modelId="{D1650BEA-2C9B-4810-AB07-F2E981E90D6F}" type="pres">
      <dgm:prSet presAssocID="{17B36619-8FF4-4131-97A9-296C3B5E8F0C}" presName="text0" presStyleLbl="node1" presStyleIdx="2" presStyleCnt="8" custScaleX="192320" custScaleY="165100" custRadScaleRad="132859" custRadScaleInc="309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308591-0D9A-47C1-BD43-BC9B2D7DE48F}" type="pres">
      <dgm:prSet presAssocID="{5F26B320-DE9E-495A-ABB2-A0818584E80B}" presName="Name56" presStyleLbl="parChTrans1D2" presStyleIdx="2" presStyleCnt="7"/>
      <dgm:spPr/>
      <dgm:t>
        <a:bodyPr/>
        <a:lstStyle/>
        <a:p>
          <a:endParaRPr lang="fr-FR"/>
        </a:p>
      </dgm:t>
    </dgm:pt>
    <dgm:pt modelId="{9ECF51E7-39CA-46C2-B68B-37EA25B07291}" type="pres">
      <dgm:prSet presAssocID="{9D4E65F2-F5A1-4805-8795-D556809FCDCA}" presName="text0" presStyleLbl="node1" presStyleIdx="3" presStyleCnt="8" custRadScaleRad="116866" custRadScaleInc="12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8FC30F-B346-4E17-826E-75051B6EE642}" type="pres">
      <dgm:prSet presAssocID="{0B3B914F-D053-4192-8F57-693C6412B13B}" presName="Name56" presStyleLbl="parChTrans1D2" presStyleIdx="3" presStyleCnt="7"/>
      <dgm:spPr/>
      <dgm:t>
        <a:bodyPr/>
        <a:lstStyle/>
        <a:p>
          <a:endParaRPr lang="fr-FR"/>
        </a:p>
      </dgm:t>
    </dgm:pt>
    <dgm:pt modelId="{421D1EAE-33D3-4B75-8F21-5B6AD7CC3FB2}" type="pres">
      <dgm:prSet presAssocID="{E3998CFF-6A90-40FE-88AD-B1A8A70553FD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E2F0E1-0386-49D9-BAB9-D9BD21386B2E}" type="pres">
      <dgm:prSet presAssocID="{90C8C60A-0F6E-4401-85CB-15149715387F}" presName="Name56" presStyleLbl="parChTrans1D2" presStyleIdx="4" presStyleCnt="7"/>
      <dgm:spPr/>
      <dgm:t>
        <a:bodyPr/>
        <a:lstStyle/>
        <a:p>
          <a:endParaRPr lang="fr-FR"/>
        </a:p>
      </dgm:t>
    </dgm:pt>
    <dgm:pt modelId="{579CBA85-4B10-4D41-943E-C81EEE151BEB}" type="pres">
      <dgm:prSet presAssocID="{B5ABB1C5-8251-4CE8-83D6-6CE7C8CF4F1F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9D812B-99E4-4AF5-9D3B-4468BF0A8FE6}" type="pres">
      <dgm:prSet presAssocID="{5997B310-F0AA-493E-B7EB-3B78AFEADA99}" presName="Name56" presStyleLbl="parChTrans1D2" presStyleIdx="5" presStyleCnt="7"/>
      <dgm:spPr/>
      <dgm:t>
        <a:bodyPr/>
        <a:lstStyle/>
        <a:p>
          <a:endParaRPr lang="fr-FR"/>
        </a:p>
      </dgm:t>
    </dgm:pt>
    <dgm:pt modelId="{95BA93E1-4CC7-4718-8E69-77BAD3342980}" type="pres">
      <dgm:prSet presAssocID="{D26459D1-8817-4175-BE42-3D2FDD187E1E}" presName="text0" presStyleLbl="node1" presStyleIdx="6" presStyleCnt="8" custRadScaleRad="112389" custRadScaleInc="-113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9AD2E-BF63-4559-916C-5998DDA99115}" type="pres">
      <dgm:prSet presAssocID="{41FB62DB-DC7A-47EB-8C5D-DEAF3DA3E772}" presName="Name56" presStyleLbl="parChTrans1D2" presStyleIdx="6" presStyleCnt="7"/>
      <dgm:spPr/>
      <dgm:t>
        <a:bodyPr/>
        <a:lstStyle/>
        <a:p>
          <a:endParaRPr lang="fr-FR"/>
        </a:p>
      </dgm:t>
    </dgm:pt>
    <dgm:pt modelId="{CB02A396-AA82-47A6-8D32-33849DF73846}" type="pres">
      <dgm:prSet presAssocID="{06B821CE-190C-47F7-999C-8C36FC64DC18}" presName="text0" presStyleLbl="node1" presStyleIdx="7" presStyleCnt="8" custScaleX="172308" custScaleY="158453" custRadScaleRad="132146" custRadScaleInc="-290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21054D-ADEF-4C64-AA7B-37258D0DB46F}" type="presOf" srcId="{0B3B914F-D053-4192-8F57-693C6412B13B}" destId="{E78FC30F-B346-4E17-826E-75051B6EE642}" srcOrd="0" destOrd="0" presId="urn:microsoft.com/office/officeart/2008/layout/RadialCluster"/>
    <dgm:cxn modelId="{1D520A0C-81DF-48DF-ACB4-AECBAE6CDE0D}" type="presOf" srcId="{06B821CE-190C-47F7-999C-8C36FC64DC18}" destId="{CB02A396-AA82-47A6-8D32-33849DF73846}" srcOrd="0" destOrd="0" presId="urn:microsoft.com/office/officeart/2008/layout/RadialCluster"/>
    <dgm:cxn modelId="{69E22E9F-A423-4B03-9DC2-098605C14603}" srcId="{DE079AA7-26DC-41E0-BBCB-2FBF5C35655E}" destId="{E3998CFF-6A90-40FE-88AD-B1A8A70553FD}" srcOrd="3" destOrd="0" parTransId="{0B3B914F-D053-4192-8F57-693C6412B13B}" sibTransId="{DBA0EF2D-EE6A-429F-8C9F-91F7D9592497}"/>
    <dgm:cxn modelId="{2BB67646-1561-4230-91A7-0DD97CFB0F1F}" srcId="{DE079AA7-26DC-41E0-BBCB-2FBF5C35655E}" destId="{17B36619-8FF4-4131-97A9-296C3B5E8F0C}" srcOrd="1" destOrd="0" parTransId="{CA29F561-DC68-440E-BB17-3F70C75B5541}" sibTransId="{91EAD978-F6DE-4775-B6A7-E238BE9F1DD7}"/>
    <dgm:cxn modelId="{35196E20-F91D-48D3-BF27-D8F7FEA893BC}" srcId="{DE079AA7-26DC-41E0-BBCB-2FBF5C35655E}" destId="{06B821CE-190C-47F7-999C-8C36FC64DC18}" srcOrd="6" destOrd="0" parTransId="{41FB62DB-DC7A-47EB-8C5D-DEAF3DA3E772}" sibTransId="{7B8EC8D8-AE1D-4069-91F6-8D50788F6B27}"/>
    <dgm:cxn modelId="{9EB63C3B-1775-4EAF-A998-ED9A39D2969F}" srcId="{C28502BD-7335-4E58-AB03-BBE3DBBDD334}" destId="{DE079AA7-26DC-41E0-BBCB-2FBF5C35655E}" srcOrd="0" destOrd="0" parTransId="{13F8B29C-50AF-4301-9222-B819F1EBB170}" sibTransId="{A2F1D2CF-A57C-4E97-AE43-69CC53A686E6}"/>
    <dgm:cxn modelId="{3495812B-6AEE-40C8-8DBE-B6B676231965}" type="presOf" srcId="{B439CABC-6920-4601-B825-E4BDF31B3CB1}" destId="{E8CDA584-886A-41DA-B8EB-F9060AF6BABC}" srcOrd="0" destOrd="0" presId="urn:microsoft.com/office/officeart/2008/layout/RadialCluster"/>
    <dgm:cxn modelId="{A16DC868-49B4-4569-8393-1F6B90F0506F}" type="presOf" srcId="{D26459D1-8817-4175-BE42-3D2FDD187E1E}" destId="{95BA93E1-4CC7-4718-8E69-77BAD3342980}" srcOrd="0" destOrd="0" presId="urn:microsoft.com/office/officeart/2008/layout/RadialCluster"/>
    <dgm:cxn modelId="{F2278629-44A7-4968-893B-DC88E6CCF1CF}" type="presOf" srcId="{41FB62DB-DC7A-47EB-8C5D-DEAF3DA3E772}" destId="{EA49AD2E-BF63-4559-916C-5998DDA99115}" srcOrd="0" destOrd="0" presId="urn:microsoft.com/office/officeart/2008/layout/RadialCluster"/>
    <dgm:cxn modelId="{2AB44169-B127-4203-8FCE-3315ECE6B5ED}" type="presOf" srcId="{B5ABB1C5-8251-4CE8-83D6-6CE7C8CF4F1F}" destId="{579CBA85-4B10-4D41-943E-C81EEE151BEB}" srcOrd="0" destOrd="0" presId="urn:microsoft.com/office/officeart/2008/layout/RadialCluster"/>
    <dgm:cxn modelId="{32F58C67-D904-4691-96AD-F5BAC68B0F79}" type="presOf" srcId="{DE079AA7-26DC-41E0-BBCB-2FBF5C35655E}" destId="{BFF4141B-782E-4496-9D92-B9D1B4AD206C}" srcOrd="0" destOrd="0" presId="urn:microsoft.com/office/officeart/2008/layout/RadialCluster"/>
    <dgm:cxn modelId="{B0A7C6D0-5060-4F2D-A8F7-EF9A6E00D659}" type="presOf" srcId="{5F26B320-DE9E-495A-ABB2-A0818584E80B}" destId="{0A308591-0D9A-47C1-BD43-BC9B2D7DE48F}" srcOrd="0" destOrd="0" presId="urn:microsoft.com/office/officeart/2008/layout/RadialCluster"/>
    <dgm:cxn modelId="{C9FA322A-7972-4097-89F6-6E4E9AD6967A}" srcId="{DE079AA7-26DC-41E0-BBCB-2FBF5C35655E}" destId="{B5ABB1C5-8251-4CE8-83D6-6CE7C8CF4F1F}" srcOrd="4" destOrd="0" parTransId="{90C8C60A-0F6E-4401-85CB-15149715387F}" sibTransId="{68CF2DF8-DD61-4CC8-81F6-16446277A11D}"/>
    <dgm:cxn modelId="{FFE4B331-C64F-406E-8DB1-7E88705D8963}" type="presOf" srcId="{17B36619-8FF4-4131-97A9-296C3B5E8F0C}" destId="{D1650BEA-2C9B-4810-AB07-F2E981E90D6F}" srcOrd="0" destOrd="0" presId="urn:microsoft.com/office/officeart/2008/layout/RadialCluster"/>
    <dgm:cxn modelId="{173B4193-E30D-48A2-98E6-8DCF9323EA43}" srcId="{DE079AA7-26DC-41E0-BBCB-2FBF5C35655E}" destId="{B439CABC-6920-4601-B825-E4BDF31B3CB1}" srcOrd="0" destOrd="0" parTransId="{A0DECF55-752E-40E2-8E4D-078BD6991DB5}" sibTransId="{A1154936-4315-468B-A3A3-D131411074A2}"/>
    <dgm:cxn modelId="{86193EB0-E8CF-4F75-94D3-0CCEF2A1B2EE}" type="presOf" srcId="{5997B310-F0AA-493E-B7EB-3B78AFEADA99}" destId="{839D812B-99E4-4AF5-9D3B-4468BF0A8FE6}" srcOrd="0" destOrd="0" presId="urn:microsoft.com/office/officeart/2008/layout/RadialCluster"/>
    <dgm:cxn modelId="{6C314611-ACD2-4B1B-84AD-57724A3F826D}" type="presOf" srcId="{C28502BD-7335-4E58-AB03-BBE3DBBDD334}" destId="{2F5BAD62-FAD8-46E2-81F8-077E4FEA3799}" srcOrd="0" destOrd="0" presId="urn:microsoft.com/office/officeart/2008/layout/RadialCluster"/>
    <dgm:cxn modelId="{F359DE27-4356-4048-BC0E-BA1B522FA9D4}" type="presOf" srcId="{CA29F561-DC68-440E-BB17-3F70C75B5541}" destId="{CC3D84F1-9229-41DD-BC7A-9CC70CC23C0B}" srcOrd="0" destOrd="0" presId="urn:microsoft.com/office/officeart/2008/layout/RadialCluster"/>
    <dgm:cxn modelId="{FA7FEDC0-A902-4F44-98A1-24DB63D3BB13}" type="presOf" srcId="{9D4E65F2-F5A1-4805-8795-D556809FCDCA}" destId="{9ECF51E7-39CA-46C2-B68B-37EA25B07291}" srcOrd="0" destOrd="0" presId="urn:microsoft.com/office/officeart/2008/layout/RadialCluster"/>
    <dgm:cxn modelId="{9F64667A-D119-49C1-AC59-9C1B9732052D}" type="presOf" srcId="{E3998CFF-6A90-40FE-88AD-B1A8A70553FD}" destId="{421D1EAE-33D3-4B75-8F21-5B6AD7CC3FB2}" srcOrd="0" destOrd="0" presId="urn:microsoft.com/office/officeart/2008/layout/RadialCluster"/>
    <dgm:cxn modelId="{071EA42B-8D8A-47C8-8877-A8B0953678C9}" type="presOf" srcId="{90C8C60A-0F6E-4401-85CB-15149715387F}" destId="{CDE2F0E1-0386-49D9-BAB9-D9BD21386B2E}" srcOrd="0" destOrd="0" presId="urn:microsoft.com/office/officeart/2008/layout/RadialCluster"/>
    <dgm:cxn modelId="{57FA2A21-E9AF-47CA-81CE-8C5359BF2CAA}" srcId="{DE079AA7-26DC-41E0-BBCB-2FBF5C35655E}" destId="{9D4E65F2-F5A1-4805-8795-D556809FCDCA}" srcOrd="2" destOrd="0" parTransId="{5F26B320-DE9E-495A-ABB2-A0818584E80B}" sibTransId="{51EFC096-5EA0-4764-BF2A-FBA84F88A9CE}"/>
    <dgm:cxn modelId="{E9C6F3DE-5658-4DA8-8C0B-1D29A0B5A7B6}" srcId="{DE079AA7-26DC-41E0-BBCB-2FBF5C35655E}" destId="{D26459D1-8817-4175-BE42-3D2FDD187E1E}" srcOrd="5" destOrd="0" parTransId="{5997B310-F0AA-493E-B7EB-3B78AFEADA99}" sibTransId="{5102DCAE-C3EE-4BDF-88E2-5FBCD1AE8CB2}"/>
    <dgm:cxn modelId="{093EACA7-BC28-44A2-89EF-5F9D38EF13FC}" type="presOf" srcId="{A0DECF55-752E-40E2-8E4D-078BD6991DB5}" destId="{DB2C8031-11CB-4B45-B550-F5E16A28CE63}" srcOrd="0" destOrd="0" presId="urn:microsoft.com/office/officeart/2008/layout/RadialCluster"/>
    <dgm:cxn modelId="{72F5F79F-27B9-42FE-8394-B14E6D85A8CD}" type="presParOf" srcId="{2F5BAD62-FAD8-46E2-81F8-077E4FEA3799}" destId="{D277682C-19C1-47F5-8127-92C85ECB64CD}" srcOrd="0" destOrd="0" presId="urn:microsoft.com/office/officeart/2008/layout/RadialCluster"/>
    <dgm:cxn modelId="{2B3170E1-0D1D-4A0F-83EE-895A011E1957}" type="presParOf" srcId="{D277682C-19C1-47F5-8127-92C85ECB64CD}" destId="{BFF4141B-782E-4496-9D92-B9D1B4AD206C}" srcOrd="0" destOrd="0" presId="urn:microsoft.com/office/officeart/2008/layout/RadialCluster"/>
    <dgm:cxn modelId="{DE9F1395-C036-4409-A15A-F30F7424940E}" type="presParOf" srcId="{D277682C-19C1-47F5-8127-92C85ECB64CD}" destId="{DB2C8031-11CB-4B45-B550-F5E16A28CE63}" srcOrd="1" destOrd="0" presId="urn:microsoft.com/office/officeart/2008/layout/RadialCluster"/>
    <dgm:cxn modelId="{C20990B6-D4B8-485C-9719-1D4EFB4F529A}" type="presParOf" srcId="{D277682C-19C1-47F5-8127-92C85ECB64CD}" destId="{E8CDA584-886A-41DA-B8EB-F9060AF6BABC}" srcOrd="2" destOrd="0" presId="urn:microsoft.com/office/officeart/2008/layout/RadialCluster"/>
    <dgm:cxn modelId="{A1614F45-FC21-4D1D-933E-0BD4A234741D}" type="presParOf" srcId="{D277682C-19C1-47F5-8127-92C85ECB64CD}" destId="{CC3D84F1-9229-41DD-BC7A-9CC70CC23C0B}" srcOrd="3" destOrd="0" presId="urn:microsoft.com/office/officeart/2008/layout/RadialCluster"/>
    <dgm:cxn modelId="{7623A0CD-1CB7-4A1B-9667-AE4AACAFA53B}" type="presParOf" srcId="{D277682C-19C1-47F5-8127-92C85ECB64CD}" destId="{D1650BEA-2C9B-4810-AB07-F2E981E90D6F}" srcOrd="4" destOrd="0" presId="urn:microsoft.com/office/officeart/2008/layout/RadialCluster"/>
    <dgm:cxn modelId="{C6284772-52D3-4B79-A787-AD65975CD907}" type="presParOf" srcId="{D277682C-19C1-47F5-8127-92C85ECB64CD}" destId="{0A308591-0D9A-47C1-BD43-BC9B2D7DE48F}" srcOrd="5" destOrd="0" presId="urn:microsoft.com/office/officeart/2008/layout/RadialCluster"/>
    <dgm:cxn modelId="{B0D26429-20A2-4931-B9E9-CA7A18A2D797}" type="presParOf" srcId="{D277682C-19C1-47F5-8127-92C85ECB64CD}" destId="{9ECF51E7-39CA-46C2-B68B-37EA25B07291}" srcOrd="6" destOrd="0" presId="urn:microsoft.com/office/officeart/2008/layout/RadialCluster"/>
    <dgm:cxn modelId="{B3804C54-41B3-4DC6-8E68-5F2AD8EE201B}" type="presParOf" srcId="{D277682C-19C1-47F5-8127-92C85ECB64CD}" destId="{E78FC30F-B346-4E17-826E-75051B6EE642}" srcOrd="7" destOrd="0" presId="urn:microsoft.com/office/officeart/2008/layout/RadialCluster"/>
    <dgm:cxn modelId="{6B7162F2-B945-4A5E-B56F-F75D2614B42D}" type="presParOf" srcId="{D277682C-19C1-47F5-8127-92C85ECB64CD}" destId="{421D1EAE-33D3-4B75-8F21-5B6AD7CC3FB2}" srcOrd="8" destOrd="0" presId="urn:microsoft.com/office/officeart/2008/layout/RadialCluster"/>
    <dgm:cxn modelId="{F428D815-8A68-4664-9DDB-079E0F7AAAD0}" type="presParOf" srcId="{D277682C-19C1-47F5-8127-92C85ECB64CD}" destId="{CDE2F0E1-0386-49D9-BAB9-D9BD21386B2E}" srcOrd="9" destOrd="0" presId="urn:microsoft.com/office/officeart/2008/layout/RadialCluster"/>
    <dgm:cxn modelId="{9FCF9C5D-C36D-4DEE-9DDA-7E2E6BDA06DD}" type="presParOf" srcId="{D277682C-19C1-47F5-8127-92C85ECB64CD}" destId="{579CBA85-4B10-4D41-943E-C81EEE151BEB}" srcOrd="10" destOrd="0" presId="urn:microsoft.com/office/officeart/2008/layout/RadialCluster"/>
    <dgm:cxn modelId="{B29224C1-770B-4D84-BC84-FF81B003B9F9}" type="presParOf" srcId="{D277682C-19C1-47F5-8127-92C85ECB64CD}" destId="{839D812B-99E4-4AF5-9D3B-4468BF0A8FE6}" srcOrd="11" destOrd="0" presId="urn:microsoft.com/office/officeart/2008/layout/RadialCluster"/>
    <dgm:cxn modelId="{735697D5-6019-4948-8137-ACA563697898}" type="presParOf" srcId="{D277682C-19C1-47F5-8127-92C85ECB64CD}" destId="{95BA93E1-4CC7-4718-8E69-77BAD3342980}" srcOrd="12" destOrd="0" presId="urn:microsoft.com/office/officeart/2008/layout/RadialCluster"/>
    <dgm:cxn modelId="{1BA06F62-EA18-458D-85C9-4959A5C75BEB}" type="presParOf" srcId="{D277682C-19C1-47F5-8127-92C85ECB64CD}" destId="{EA49AD2E-BF63-4559-916C-5998DDA99115}" srcOrd="13" destOrd="0" presId="urn:microsoft.com/office/officeart/2008/layout/RadialCluster"/>
    <dgm:cxn modelId="{EB6B614C-8BA3-4FB9-B1F6-98756C4ECBE1}" type="presParOf" srcId="{D277682C-19C1-47F5-8127-92C85ECB64CD}" destId="{CB02A396-AA82-47A6-8D32-33849DF7384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4141B-782E-4496-9D92-B9D1B4AD206C}">
      <dsp:nvSpPr>
        <dsp:cNvPr id="0" name=""/>
        <dsp:cNvSpPr/>
      </dsp:nvSpPr>
      <dsp:spPr>
        <a:xfrm>
          <a:off x="2556292" y="1309716"/>
          <a:ext cx="1239613" cy="1309221"/>
        </a:xfrm>
        <a:prstGeom prst="roundRect">
          <a:avLst/>
        </a:prstGeom>
        <a:gradFill flip="none" rotWithShape="0">
          <a:gsLst>
            <a:gs pos="0">
              <a:schemeClr val="bg2">
                <a:lumMod val="75000"/>
                <a:shade val="30000"/>
                <a:satMod val="115000"/>
              </a:schemeClr>
            </a:gs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</dsp:txBody>
      <dsp:txXfrm>
        <a:off x="2616805" y="1370229"/>
        <a:ext cx="1118587" cy="1188195"/>
      </dsp:txXfrm>
    </dsp:sp>
    <dsp:sp modelId="{DB2C8031-11CB-4B45-B550-F5E16A28CE63}">
      <dsp:nvSpPr>
        <dsp:cNvPr id="0" name=""/>
        <dsp:cNvSpPr/>
      </dsp:nvSpPr>
      <dsp:spPr>
        <a:xfrm rot="16200000">
          <a:off x="3069400" y="1203017"/>
          <a:ext cx="2133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9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DA584-886A-41DA-B8EB-F9060AF6BABC}">
      <dsp:nvSpPr>
        <dsp:cNvPr id="0" name=""/>
        <dsp:cNvSpPr/>
      </dsp:nvSpPr>
      <dsp:spPr>
        <a:xfrm>
          <a:off x="2513442" y="-79398"/>
          <a:ext cx="1325313" cy="1175716"/>
        </a:xfrm>
        <a:prstGeom prst="roundRect">
          <a:avLst/>
        </a:prstGeom>
        <a:solidFill>
          <a:schemeClr val="accent6">
            <a:shade val="50000"/>
            <a:hueOff val="128692"/>
            <a:satOff val="-6603"/>
            <a:lumOff val="11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AFFAIRES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A1, A2, B1, B2, C1</a:t>
          </a:r>
          <a:endParaRPr lang="fr-FR" sz="900" kern="1200" dirty="0"/>
        </a:p>
      </dsp:txBody>
      <dsp:txXfrm>
        <a:off x="2570836" y="-22004"/>
        <a:ext cx="1210525" cy="1060928"/>
      </dsp:txXfrm>
    </dsp:sp>
    <dsp:sp modelId="{CC3D84F1-9229-41DD-BC7A-9CC70CC23C0B}">
      <dsp:nvSpPr>
        <dsp:cNvPr id="0" name=""/>
        <dsp:cNvSpPr/>
      </dsp:nvSpPr>
      <dsp:spPr>
        <a:xfrm rot="19762473">
          <a:off x="3766910" y="1491503"/>
          <a:ext cx="4157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759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50BEA-2C9B-4810-AB07-F2E981E90D6F}">
      <dsp:nvSpPr>
        <dsp:cNvPr id="0" name=""/>
        <dsp:cNvSpPr/>
      </dsp:nvSpPr>
      <dsp:spPr>
        <a:xfrm>
          <a:off x="4153673" y="389311"/>
          <a:ext cx="1373758" cy="1179323"/>
        </a:xfrm>
        <a:prstGeom prst="roundRect">
          <a:avLst/>
        </a:prstGeom>
        <a:solidFill>
          <a:schemeClr val="accent6">
            <a:shade val="50000"/>
            <a:hueOff val="257385"/>
            <a:satOff val="-13207"/>
            <a:lumOff val="23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TOURISME HOTELLERIE RESTAURATION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A2, B1, B2 </a:t>
          </a:r>
          <a:endParaRPr lang="fr-FR" sz="1050" kern="1200" dirty="0"/>
        </a:p>
      </dsp:txBody>
      <dsp:txXfrm>
        <a:off x="4211243" y="446881"/>
        <a:ext cx="1258618" cy="1064183"/>
      </dsp:txXfrm>
    </dsp:sp>
    <dsp:sp modelId="{0A308591-0D9A-47C1-BD43-BC9B2D7DE48F}">
      <dsp:nvSpPr>
        <dsp:cNvPr id="0" name=""/>
        <dsp:cNvSpPr/>
      </dsp:nvSpPr>
      <dsp:spPr>
        <a:xfrm rot="963437">
          <a:off x="3782547" y="2237430"/>
          <a:ext cx="684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790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F51E7-39CA-46C2-B68B-37EA25B07291}">
      <dsp:nvSpPr>
        <dsp:cNvPr id="0" name=""/>
        <dsp:cNvSpPr/>
      </dsp:nvSpPr>
      <dsp:spPr>
        <a:xfrm>
          <a:off x="4453979" y="2077780"/>
          <a:ext cx="714308" cy="714308"/>
        </a:xfrm>
        <a:prstGeom prst="roundRect">
          <a:avLst/>
        </a:prstGeom>
        <a:solidFill>
          <a:schemeClr val="accent6">
            <a:shade val="50000"/>
            <a:hueOff val="386077"/>
            <a:satOff val="-19810"/>
            <a:lumOff val="34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SCIENCES ET TECHNIQUES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B1</a:t>
          </a:r>
          <a:endParaRPr lang="fr-FR" sz="800" kern="1200" dirty="0"/>
        </a:p>
      </dsp:txBody>
      <dsp:txXfrm>
        <a:off x="4488849" y="2112650"/>
        <a:ext cx="644568" cy="644568"/>
      </dsp:txXfrm>
    </dsp:sp>
    <dsp:sp modelId="{E78FC30F-B346-4E17-826E-75051B6EE642}">
      <dsp:nvSpPr>
        <dsp:cNvPr id="0" name=""/>
        <dsp:cNvSpPr/>
      </dsp:nvSpPr>
      <dsp:spPr>
        <a:xfrm rot="3857143">
          <a:off x="3397115" y="2768900"/>
          <a:ext cx="332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893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D1EAE-33D3-4B75-8F21-5B6AD7CC3FB2}">
      <dsp:nvSpPr>
        <dsp:cNvPr id="0" name=""/>
        <dsp:cNvSpPr/>
      </dsp:nvSpPr>
      <dsp:spPr>
        <a:xfrm>
          <a:off x="3450622" y="2918863"/>
          <a:ext cx="714308" cy="714308"/>
        </a:xfrm>
        <a:prstGeom prst="roundRect">
          <a:avLst/>
        </a:prstGeom>
        <a:solidFill>
          <a:schemeClr val="accent6">
            <a:shade val="50000"/>
            <a:hueOff val="514770"/>
            <a:satOff val="-26413"/>
            <a:lumOff val="462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DROIT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B2</a:t>
          </a:r>
          <a:endParaRPr lang="fr-FR" sz="1100" kern="1200" dirty="0"/>
        </a:p>
      </dsp:txBody>
      <dsp:txXfrm>
        <a:off x="3485492" y="2953733"/>
        <a:ext cx="644568" cy="644568"/>
      </dsp:txXfrm>
    </dsp:sp>
    <dsp:sp modelId="{CDE2F0E1-0386-49D9-BAB9-D9BD21386B2E}">
      <dsp:nvSpPr>
        <dsp:cNvPr id="0" name=""/>
        <dsp:cNvSpPr/>
      </dsp:nvSpPr>
      <dsp:spPr>
        <a:xfrm rot="6942857">
          <a:off x="2622190" y="2768900"/>
          <a:ext cx="332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893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BA85-4B10-4D41-943E-C81EEE151BEB}">
      <dsp:nvSpPr>
        <dsp:cNvPr id="0" name=""/>
        <dsp:cNvSpPr/>
      </dsp:nvSpPr>
      <dsp:spPr>
        <a:xfrm>
          <a:off x="2187268" y="2918863"/>
          <a:ext cx="714308" cy="714308"/>
        </a:xfrm>
        <a:prstGeom prst="roundRect">
          <a:avLst/>
        </a:prstGeom>
        <a:solidFill>
          <a:schemeClr val="accent6">
            <a:shade val="50000"/>
            <a:hueOff val="386077"/>
            <a:satOff val="-19810"/>
            <a:lumOff val="34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SANTE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B2</a:t>
          </a:r>
          <a:endParaRPr lang="fr-FR" sz="1100" kern="1200" dirty="0"/>
        </a:p>
      </dsp:txBody>
      <dsp:txXfrm>
        <a:off x="2222138" y="2953733"/>
        <a:ext cx="644568" cy="644568"/>
      </dsp:txXfrm>
    </dsp:sp>
    <dsp:sp modelId="{839D812B-99E4-4AF5-9D3B-4468BF0A8FE6}">
      <dsp:nvSpPr>
        <dsp:cNvPr id="0" name=""/>
        <dsp:cNvSpPr/>
      </dsp:nvSpPr>
      <dsp:spPr>
        <a:xfrm rot="9853719">
          <a:off x="1946926" y="2223781"/>
          <a:ext cx="621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056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A93E1-4CC7-4718-8E69-77BAD3342980}">
      <dsp:nvSpPr>
        <dsp:cNvPr id="0" name=""/>
        <dsp:cNvSpPr/>
      </dsp:nvSpPr>
      <dsp:spPr>
        <a:xfrm>
          <a:off x="1244308" y="2051899"/>
          <a:ext cx="714308" cy="714308"/>
        </a:xfrm>
        <a:prstGeom prst="roundRect">
          <a:avLst/>
        </a:prstGeom>
        <a:solidFill>
          <a:schemeClr val="accent6">
            <a:shade val="50000"/>
            <a:hueOff val="257385"/>
            <a:satOff val="-13207"/>
            <a:lumOff val="23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MODE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A2</a:t>
          </a:r>
          <a:endParaRPr lang="fr-FR" sz="1100" kern="1200" dirty="0"/>
        </a:p>
      </dsp:txBody>
      <dsp:txXfrm>
        <a:off x="1279178" y="2086769"/>
        <a:ext cx="644568" cy="644568"/>
      </dsp:txXfrm>
    </dsp:sp>
    <dsp:sp modelId="{EA49AD2E-BF63-4559-916C-5998DDA99115}">
      <dsp:nvSpPr>
        <dsp:cNvPr id="0" name=""/>
        <dsp:cNvSpPr/>
      </dsp:nvSpPr>
      <dsp:spPr>
        <a:xfrm rot="12666502">
          <a:off x="2109703" y="1466007"/>
          <a:ext cx="4811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118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2A396-AA82-47A6-8D32-33849DF73846}">
      <dsp:nvSpPr>
        <dsp:cNvPr id="0" name=""/>
        <dsp:cNvSpPr/>
      </dsp:nvSpPr>
      <dsp:spPr>
        <a:xfrm>
          <a:off x="913492" y="404421"/>
          <a:ext cx="1230810" cy="1131843"/>
        </a:xfrm>
        <a:prstGeom prst="roundRect">
          <a:avLst/>
        </a:prstGeom>
        <a:solidFill>
          <a:schemeClr val="accent6">
            <a:shade val="50000"/>
            <a:hueOff val="128692"/>
            <a:satOff val="-6603"/>
            <a:lumOff val="11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RELATIONS INTERNATIONALES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B1, B2, C1</a:t>
          </a:r>
          <a:endParaRPr lang="fr-FR" sz="1050" kern="1200" dirty="0"/>
        </a:p>
      </dsp:txBody>
      <dsp:txXfrm>
        <a:off x="968744" y="459673"/>
        <a:ext cx="1120306" cy="102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F2C14-A476-49E1-8481-5D9FA762DA1F}" type="datetimeFigureOut">
              <a:rPr lang="fr-FR" smtClean="0"/>
              <a:t>03/09/2018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7BD4A-76D1-4B7C-878B-46250D730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2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5FD18-DB61-41CE-85A3-35DDC5CF70D1}" type="datetimeFigureOut">
              <a:rPr lang="fr-FR" smtClean="0"/>
              <a:t>03/09/2018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21D49-6B47-4736-8DBD-2E06C18AA7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74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1D49-6B47-4736-8DBD-2E06C18AA7F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5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1D49-6B47-4736-8DBD-2E06C18AA7F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isabellebaraton/Desktop/cci_ppt_fond1_point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" b="13328"/>
          <a:stretch/>
        </p:blipFill>
        <p:spPr>
          <a:xfrm flipH="1">
            <a:off x="6114239" y="1227372"/>
            <a:ext cx="3029761" cy="38635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000" y="1980000"/>
            <a:ext cx="6384341" cy="1015663"/>
          </a:xfrm>
        </p:spPr>
        <p:txBody>
          <a:bodyPr anchor="t">
            <a:spAutoFit/>
          </a:bodyPr>
          <a:lstStyle>
            <a:lvl1pPr algn="l">
              <a:lnSpc>
                <a:spcPts val="3600"/>
              </a:lnSpc>
              <a:defRPr sz="4000" kern="0" spc="98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</a:t>
            </a:r>
            <a:br>
              <a:rPr lang="fr-FR" dirty="0" smtClean="0"/>
            </a:br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EDC6C3-A363-4DAC-86EF-F81BBA55B47A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391551" y="4700141"/>
            <a:ext cx="852527" cy="166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99057"/>
      </p:ext>
    </p:extLst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>
        <p15:guide id="1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14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000" y="1980000"/>
            <a:ext cx="6384341" cy="553998"/>
          </a:xfrm>
        </p:spPr>
        <p:txBody>
          <a:bodyPr anchor="t">
            <a:spAutoFit/>
          </a:bodyPr>
          <a:lstStyle>
            <a:lvl1pPr algn="l">
              <a:lnSpc>
                <a:spcPts val="3600"/>
              </a:lnSpc>
              <a:defRPr sz="4000" kern="0" spc="98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3902D5-E9C4-4B4E-86DE-46B1DE8E865F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87704" y="714608"/>
            <a:ext cx="5786326" cy="30008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spc="143" baseline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PRÉSENTATION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391551" y="4700141"/>
            <a:ext cx="852527" cy="166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456" y="4736096"/>
            <a:ext cx="72000" cy="1055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996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 r="72"/>
          <a:stretch/>
        </p:blipFill>
        <p:spPr>
          <a:xfrm>
            <a:off x="0" y="0"/>
            <a:ext cx="9144000" cy="47887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3538" y="1440000"/>
            <a:ext cx="8236638" cy="264303"/>
          </a:xfr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buNone/>
              <a:defRPr sz="1500" b="1" baseline="0">
                <a:solidFill>
                  <a:schemeClr val="tx2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DIAPOSITIVE SUR 1 OU 2 LIGNES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77878"/>
            <a:ext cx="1692000" cy="240958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847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r="392"/>
          <a:stretch/>
        </p:blipFill>
        <p:spPr>
          <a:xfrm>
            <a:off x="0" y="0"/>
            <a:ext cx="9144000" cy="4805280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3538" y="1440000"/>
            <a:ext cx="8236638" cy="264303"/>
          </a:xfr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buNone/>
              <a:defRPr sz="1500" b="1" baseline="0">
                <a:solidFill>
                  <a:schemeClr val="tx2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DIAPOSITIVE SUR 1 OU 2 LIGNES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77878"/>
            <a:ext cx="1692000" cy="240958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220"/>
          <a:stretch/>
        </p:blipFill>
        <p:spPr>
          <a:xfrm>
            <a:off x="4530191" y="90213"/>
            <a:ext cx="4613809" cy="4675909"/>
          </a:xfrm>
          <a:prstGeom prst="rect">
            <a:avLst/>
          </a:prstGeom>
        </p:spPr>
      </p:pic>
      <p:pic>
        <p:nvPicPr>
          <p:cNvPr id="9" name="Image 8"/>
          <p:cNvPicPr preferRelativeResize="0"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r="392"/>
          <a:stretch/>
        </p:blipFill>
        <p:spPr>
          <a:xfrm>
            <a:off x="0" y="0"/>
            <a:ext cx="9144000" cy="480528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720000" y="1080000"/>
            <a:ext cx="4537075" cy="295203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3500" b="1">
                <a:solidFill>
                  <a:srgbClr val="004E9B"/>
                </a:solidFill>
              </a:defRPr>
            </a:lvl1pPr>
            <a:lvl2pPr marL="180975" indent="-180975">
              <a:spcBef>
                <a:spcPts val="1000"/>
              </a:spcBef>
              <a:buClrTx/>
              <a:buSzPct val="100000"/>
              <a:buFontTx/>
              <a:buBlip>
                <a:blip r:embed="rId5" r:link="rId6"/>
              </a:buBlip>
              <a:defRPr sz="2200" b="1">
                <a:solidFill>
                  <a:srgbClr val="25B2E4"/>
                </a:solidFill>
              </a:defRPr>
            </a:lvl2pPr>
            <a:lvl3pPr marL="914400" indent="-733425">
              <a:spcBef>
                <a:spcPts val="500"/>
              </a:spcBef>
              <a:buNone/>
              <a:defRPr sz="1800">
                <a:solidFill>
                  <a:srgbClr val="1A2752"/>
                </a:solidFill>
              </a:defRPr>
            </a:lvl3pPr>
            <a:lvl4pPr marL="355600" indent="-174625">
              <a:spcBef>
                <a:spcPts val="250"/>
              </a:spcBef>
              <a:defRPr sz="1800">
                <a:solidFill>
                  <a:srgbClr val="1A2752"/>
                </a:solidFill>
              </a:defRPr>
            </a:lvl4pPr>
            <a:lvl5pPr marL="536575" indent="-180975">
              <a:spcBef>
                <a:spcPts val="250"/>
              </a:spcBef>
              <a:defRPr sz="1800">
                <a:solidFill>
                  <a:srgbClr val="1A2752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4E9B"/>
                </a:solidFill>
                <a:effectLst/>
                <a:uLnTx/>
                <a:uFillTx/>
              </a:rPr>
              <a:t>Cliquez pour modifier les styles du texte du masque</a:t>
            </a:r>
          </a:p>
        </p:txBody>
      </p:sp>
      <p:pic>
        <p:nvPicPr>
          <p:cNvPr id="25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0"/>
          <a:stretch>
            <a:fillRect/>
          </a:stretch>
        </p:blipFill>
        <p:spPr bwMode="auto">
          <a:xfrm rot="13500000">
            <a:off x="7194837" y="2007604"/>
            <a:ext cx="2387016" cy="478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9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3"/>
          <a:stretch/>
        </p:blipFill>
        <p:spPr>
          <a:xfrm>
            <a:off x="0" y="0"/>
            <a:ext cx="9149289" cy="4788000"/>
          </a:xfrm>
          <a:prstGeom prst="rect">
            <a:avLst/>
          </a:prstGeom>
        </p:spPr>
      </p:pic>
      <p:sp>
        <p:nvSpPr>
          <p:cNvPr id="13" name="Forme libre 12"/>
          <p:cNvSpPr>
            <a:spLocks/>
          </p:cNvSpPr>
          <p:nvPr userDrawn="1"/>
        </p:nvSpPr>
        <p:spPr bwMode="auto">
          <a:xfrm flipH="1">
            <a:off x="6264000" y="2263500"/>
            <a:ext cx="2880000" cy="2880000"/>
          </a:xfrm>
          <a:custGeom>
            <a:avLst/>
            <a:gdLst>
              <a:gd name="T0" fmla="*/ 0 w 4224866"/>
              <a:gd name="T1" fmla="*/ 0 h 4250267"/>
              <a:gd name="T2" fmla="*/ 4224337 w 4224866"/>
              <a:gd name="T3" fmla="*/ 4241271 h 4250267"/>
              <a:gd name="T4" fmla="*/ 0 w 4224866"/>
              <a:gd name="T5" fmla="*/ 4249737 h 4250267"/>
              <a:gd name="T6" fmla="*/ 0 w 4224866"/>
              <a:gd name="T7" fmla="*/ 0 h 4250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24866" h="4250267">
                <a:moveTo>
                  <a:pt x="0" y="0"/>
                </a:moveTo>
                <a:lnTo>
                  <a:pt x="4224866" y="4241800"/>
                </a:lnTo>
                <a:lnTo>
                  <a:pt x="0" y="425026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3538" y="1440000"/>
            <a:ext cx="8236638" cy="264303"/>
          </a:xfr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buNone/>
              <a:defRPr sz="1500" b="1" baseline="0">
                <a:solidFill>
                  <a:schemeClr val="tx2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DIAPOSITIVE SUR 1 OU 2 LIGNES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cxnSp>
        <p:nvCxnSpPr>
          <p:cNvPr id="18" name="Connecteur droit 17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96160" y="4698129"/>
            <a:ext cx="2057400" cy="166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2D15956D-BCB0-4CEF-B3CE-368E720927B7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0981" y="4698129"/>
            <a:ext cx="3922097" cy="166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-391551" y="4700141"/>
            <a:ext cx="852527" cy="166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4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90" r:id="rId6"/>
  </p:sldLayoutIdLst>
  <p:hf hdr="0"/>
  <p:txStyles>
    <p:titleStyle>
      <a:lvl1pPr algn="l" defTabSz="514337" rtl="0" eaLnBrk="1" latinLnBrk="0" hangingPunct="1">
        <a:lnSpc>
          <a:spcPts val="36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hyperlink" Target="https://www.lefrancaisdesaffaires.fr/professeurs/enseigner-le-francais-professionnel/ifo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hyperlink" Target="https://www.lefrancaisdesaffaires.fr/professeurs/enseigner-le-francais-professionnel/preparer-aux-dfp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26212" y="858565"/>
            <a:ext cx="6698662" cy="7694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smtClean="0"/>
              <a:t>DIPLÔMES DE FRANCAIS PROFESSIONNEL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altLang="ja-JP" sz="2000" dirty="0" smtClean="0"/>
              <a:t>Business </a:t>
            </a:r>
            <a:r>
              <a:rPr lang="fr-FR" altLang="ja-JP" sz="2000" dirty="0"/>
              <a:t>French </a:t>
            </a:r>
            <a:r>
              <a:rPr lang="fr-FR" altLang="ja-JP" sz="2000" dirty="0" err="1"/>
              <a:t>Diplomas</a:t>
            </a:r>
            <a:endParaRPr lang="fr-FR" sz="18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874C-18A2-45E6-B367-6B103E1ACBA9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-8626" y="4537494"/>
            <a:ext cx="9152625" cy="60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3" descr="K:\DRIE\_COMMUN_DRIE\NOS OUTILS DE COMMUNICATION\Logo CCIR\CCI Quadri PARIS I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61" y="4704942"/>
            <a:ext cx="1891027" cy="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:\DRIE\_COMMUN_DRIE\NOS OUTILS DE COMMUNICATION\NOUVEAU logo Le Fr des Affaires\logo-francais-affaires-f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" y="4488078"/>
            <a:ext cx="2482659" cy="6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3"/>
          <p:cNvSpPr txBox="1">
            <a:spLocks/>
          </p:cNvSpPr>
          <p:nvPr/>
        </p:nvSpPr>
        <p:spPr>
          <a:xfrm>
            <a:off x="459513" y="2097877"/>
            <a:ext cx="6139695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514337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4000" kern="0" spc="9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dirty="0" smtClean="0"/>
              <a:t>LE FRANCAIS, UNE LANGUE AUSSI POUR TRAVAILLER</a:t>
            </a:r>
          </a:p>
          <a:p>
            <a:pPr>
              <a:lnSpc>
                <a:spcPct val="100000"/>
              </a:lnSpc>
            </a:pPr>
            <a:r>
              <a:rPr lang="fr-FR" sz="2800" dirty="0" smtClean="0"/>
              <a:t>French, an </a:t>
            </a:r>
            <a:r>
              <a:rPr lang="fr-FR" sz="2800" dirty="0" err="1" smtClean="0"/>
              <a:t>asset</a:t>
            </a:r>
            <a:r>
              <a:rPr lang="fr-FR" sz="2800" dirty="0" smtClean="0"/>
              <a:t> for </a:t>
            </a:r>
            <a:r>
              <a:rPr lang="fr-FR" sz="2800" dirty="0" err="1" smtClean="0"/>
              <a:t>your</a:t>
            </a:r>
            <a:r>
              <a:rPr lang="fr-FR" sz="2800" dirty="0" smtClean="0"/>
              <a:t> </a:t>
            </a:r>
            <a:r>
              <a:rPr lang="fr-FR" sz="2800" dirty="0" err="1" smtClean="0"/>
              <a:t>career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32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Les diplômes de français professionnel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25979"/>
            <a:ext cx="7772400" cy="212075"/>
          </a:xfrm>
        </p:spPr>
        <p:txBody>
          <a:bodyPr/>
          <a:lstStyle/>
          <a:p>
            <a:r>
              <a:rPr lang="fr-FR" sz="1400" dirty="0" smtClean="0"/>
              <a:t>Une reconnaissance </a:t>
            </a:r>
            <a:r>
              <a:rPr lang="fr-FR" sz="1400" dirty="0"/>
              <a:t>internationale / an international </a:t>
            </a:r>
            <a:r>
              <a:rPr lang="fr-FR" sz="1400" dirty="0" smtClean="0"/>
              <a:t>recognition</a:t>
            </a:r>
            <a:endParaRPr lang="fr-F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21" y="2790489"/>
            <a:ext cx="1465756" cy="172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98" y="888521"/>
            <a:ext cx="1752687" cy="17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71" y="2770810"/>
            <a:ext cx="1638505" cy="17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57" y="891339"/>
            <a:ext cx="1664763" cy="17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8" y="888521"/>
            <a:ext cx="1727401" cy="16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" y="2766910"/>
            <a:ext cx="1528897" cy="17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42" y="891339"/>
            <a:ext cx="1572279" cy="16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10" y="2770810"/>
            <a:ext cx="1754797" cy="17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4621" y="4527038"/>
            <a:ext cx="165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En cours de reconnaissance</a:t>
            </a:r>
            <a:endParaRPr lang="fr-FR" sz="1000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639310" y="4480727"/>
            <a:ext cx="165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En cours de reconnaissance</a:t>
            </a:r>
            <a:endParaRPr lang="fr-FR" sz="1000" b="1" i="1" dirty="0"/>
          </a:p>
        </p:txBody>
      </p:sp>
    </p:spTree>
    <p:extLst>
      <p:ext uri="{BB962C8B-B14F-4D97-AF65-F5344CB8AC3E}">
        <p14:creationId xmlns:p14="http://schemas.microsoft.com/office/powerpoint/2010/main" val="25265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des secteurs économiques variés / </a:t>
            </a:r>
            <a:r>
              <a:rPr lang="fr-FR" sz="1200" dirty="0" err="1" smtClean="0"/>
              <a:t>variety</a:t>
            </a:r>
            <a:r>
              <a:rPr lang="fr-FR" sz="1200" dirty="0" smtClean="0"/>
              <a:t> of </a:t>
            </a:r>
            <a:r>
              <a:rPr lang="fr-FR" sz="1200" dirty="0" err="1" smtClean="0"/>
              <a:t>economic</a:t>
            </a:r>
            <a:r>
              <a:rPr lang="fr-FR" sz="1200" dirty="0" smtClean="0"/>
              <a:t> </a:t>
            </a:r>
            <a:r>
              <a:rPr lang="fr-FR" sz="1200" dirty="0" err="1" smtClean="0"/>
              <a:t>fields</a:t>
            </a:r>
            <a:endParaRPr lang="fr-FR" sz="1200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118304737"/>
              </p:ext>
            </p:extLst>
          </p:nvPr>
        </p:nvGraphicFramePr>
        <p:xfrm>
          <a:off x="1276708" y="932271"/>
          <a:ext cx="6400801" cy="355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063704" y="3726293"/>
            <a:ext cx="560717" cy="261610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LAW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95997" y="2725744"/>
            <a:ext cx="1107059" cy="430887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SCIENCES &amp; TECHNOLOGIES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63019" y="3726293"/>
            <a:ext cx="730369" cy="261610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HEALTH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944" y="2691135"/>
            <a:ext cx="848263" cy="430887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FASHION &amp; DESIGN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08108" y="1142922"/>
            <a:ext cx="1217761" cy="461665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INTERNATIONAL RELATIONS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23801" y="1050588"/>
            <a:ext cx="1217761" cy="646331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TOURISM HOSPITALITY GASTRONOMY 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93619" y="864806"/>
            <a:ext cx="1217761" cy="338554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BUSINESS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3735238" y="2182483"/>
            <a:ext cx="1449236" cy="13888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833003" y="2346384"/>
            <a:ext cx="10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7 SECTEURS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5 NIVEAUX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202500" y="3020530"/>
            <a:ext cx="10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7 FIELDS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5 LEVELS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Diplôme de français des affaires / business french </a:t>
            </a:r>
            <a:r>
              <a:rPr lang="fr-FR" sz="1200" dirty="0" err="1" smtClean="0"/>
              <a:t>diploma</a:t>
            </a:r>
            <a:endParaRPr lang="en-US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520241" y="1061960"/>
            <a:ext cx="2389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C3C87"/>
                </a:solidFill>
              </a:rPr>
              <a:t>Apprendre le français </a:t>
            </a:r>
            <a:r>
              <a:rPr lang="fr-FR" sz="1400" b="1" dirty="0" smtClean="0">
                <a:solidFill>
                  <a:srgbClr val="0C3C87"/>
                </a:solidFill>
              </a:rPr>
              <a:t>me permettra </a:t>
            </a:r>
            <a:r>
              <a:rPr lang="fr-FR" sz="1400" b="1" dirty="0">
                <a:solidFill>
                  <a:srgbClr val="0C3C87"/>
                </a:solidFill>
              </a:rPr>
              <a:t>: </a:t>
            </a:r>
            <a:endParaRPr lang="fr-FR" sz="1400" b="1" dirty="0" smtClean="0">
              <a:solidFill>
                <a:srgbClr val="0C3C8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compléter </a:t>
            </a:r>
            <a:r>
              <a:rPr lang="fr-FR" sz="1200" dirty="0">
                <a:solidFill>
                  <a:schemeClr val="tx2"/>
                </a:solidFill>
              </a:rPr>
              <a:t>un </a:t>
            </a:r>
            <a:r>
              <a:rPr lang="fr-FR" sz="1200" dirty="0" smtClean="0">
                <a:solidFill>
                  <a:schemeClr val="tx2"/>
                </a:solidFill>
              </a:rPr>
              <a:t>formulaire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rédiger </a:t>
            </a:r>
            <a:r>
              <a:rPr lang="fr-FR" sz="1200" dirty="0">
                <a:solidFill>
                  <a:schemeClr val="tx2"/>
                </a:solidFill>
              </a:rPr>
              <a:t>un </a:t>
            </a:r>
            <a:r>
              <a:rPr lang="fr-FR" sz="1200" dirty="0" smtClean="0">
                <a:solidFill>
                  <a:schemeClr val="tx2"/>
                </a:solidFill>
              </a:rPr>
              <a:t>compte-rendu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</a:t>
            </a:r>
            <a:r>
              <a:rPr lang="fr-FR" sz="1200" dirty="0">
                <a:solidFill>
                  <a:schemeClr val="tx2"/>
                </a:solidFill>
              </a:rPr>
              <a:t>n</a:t>
            </a:r>
            <a:r>
              <a:rPr lang="fr-FR" sz="1200" dirty="0" smtClean="0">
                <a:solidFill>
                  <a:schemeClr val="tx2"/>
                </a:solidFill>
              </a:rPr>
              <a:t>égocier </a:t>
            </a:r>
            <a:r>
              <a:rPr lang="fr-FR" sz="1200" dirty="0">
                <a:solidFill>
                  <a:schemeClr val="tx2"/>
                </a:solidFill>
              </a:rPr>
              <a:t>avec un </a:t>
            </a:r>
            <a:r>
              <a:rPr lang="fr-FR" sz="1200" dirty="0" smtClean="0">
                <a:solidFill>
                  <a:schemeClr val="tx2"/>
                </a:solidFill>
              </a:rPr>
              <a:t>client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présenter </a:t>
            </a:r>
            <a:r>
              <a:rPr lang="fr-FR" sz="1200" dirty="0">
                <a:solidFill>
                  <a:schemeClr val="tx2"/>
                </a:solidFill>
              </a:rPr>
              <a:t>une activité…</a:t>
            </a:r>
          </a:p>
          <a:p>
            <a:endParaRPr lang="fr-FR" sz="1400" b="1" dirty="0">
              <a:solidFill>
                <a:srgbClr val="0C3C87"/>
              </a:solidFill>
            </a:endParaRPr>
          </a:p>
          <a:p>
            <a:r>
              <a:rPr lang="fr-FR" sz="1400" b="1" dirty="0">
                <a:solidFill>
                  <a:srgbClr val="0C3C87"/>
                </a:solidFill>
              </a:rPr>
              <a:t>Pour devenir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Assistant </a:t>
            </a:r>
            <a:r>
              <a:rPr lang="fr-FR" sz="1200" dirty="0" smtClean="0">
                <a:solidFill>
                  <a:schemeClr val="tx2"/>
                </a:solidFill>
              </a:rPr>
              <a:t>polyvalent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Chef </a:t>
            </a:r>
            <a:r>
              <a:rPr lang="fr-FR" sz="1200" dirty="0">
                <a:solidFill>
                  <a:schemeClr val="tx2"/>
                </a:solidFill>
              </a:rPr>
              <a:t>de produit </a:t>
            </a:r>
            <a:endParaRPr lang="fr-FR" sz="12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Consultant…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42336" y="2200734"/>
            <a:ext cx="20530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0C3C87"/>
                </a:solidFill>
              </a:rPr>
              <a:t>Learn</a:t>
            </a:r>
            <a:r>
              <a:rPr lang="fr-FR" sz="1400" b="1" dirty="0">
                <a:solidFill>
                  <a:srgbClr val="0C3C87"/>
                </a:solidFill>
              </a:rPr>
              <a:t> French </a:t>
            </a:r>
            <a:r>
              <a:rPr lang="fr-FR" sz="1400" b="1" dirty="0" err="1" smtClean="0">
                <a:solidFill>
                  <a:srgbClr val="0C3C87"/>
                </a:solidFill>
              </a:rPr>
              <a:t>will</a:t>
            </a:r>
            <a:r>
              <a:rPr lang="fr-FR" sz="1400" b="1" dirty="0" smtClean="0">
                <a:solidFill>
                  <a:srgbClr val="0C3C87"/>
                </a:solidFill>
              </a:rPr>
              <a:t> </a:t>
            </a:r>
            <a:r>
              <a:rPr lang="fr-FR" sz="1400" b="1" dirty="0" err="1" smtClean="0">
                <a:solidFill>
                  <a:srgbClr val="0C3C87"/>
                </a:solidFill>
              </a:rPr>
              <a:t>enable</a:t>
            </a:r>
            <a:r>
              <a:rPr lang="fr-FR" sz="1400" b="1" dirty="0" smtClean="0">
                <a:solidFill>
                  <a:srgbClr val="0C3C87"/>
                </a:solidFill>
              </a:rPr>
              <a:t> me to:  </a:t>
            </a:r>
            <a:endParaRPr lang="fr-FR" sz="1400" b="1" dirty="0">
              <a:solidFill>
                <a:srgbClr val="0C3C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Fill </a:t>
            </a:r>
            <a:r>
              <a:rPr lang="en-US" sz="1200" dirty="0">
                <a:solidFill>
                  <a:schemeClr val="tx2"/>
                </a:solidFill>
              </a:rPr>
              <a:t>out a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Write a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2"/>
                </a:solidFill>
              </a:rPr>
              <a:t>Negociate</a:t>
            </a:r>
            <a:r>
              <a:rPr lang="en-US" sz="1200" dirty="0">
                <a:solidFill>
                  <a:schemeClr val="tx2"/>
                </a:solidFill>
              </a:rPr>
              <a:t> with a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Present an activity…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rgbClr val="0C3C87"/>
                </a:solidFill>
              </a:rPr>
              <a:t>To become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Product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Consultant</a:t>
            </a:r>
            <a:r>
              <a:rPr lang="en-US" sz="1200" dirty="0" smtClean="0">
                <a:solidFill>
                  <a:schemeClr val="tx2"/>
                </a:solidFill>
              </a:rPr>
              <a:t>…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K:\DRIE\MARKETING&amp;COMMERCIAL\2_COMMUNICATION\6_DIGITAL\RESEAUX SOCIAUX\2. CAMPAGNES\Campagne #JeReveDe\Chef chantier 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7" y="1000974"/>
            <a:ext cx="3502016" cy="3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Diplôme de français des relations internationales / international relations</a:t>
            </a:r>
            <a:endParaRPr lang="en-US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265325" y="897668"/>
            <a:ext cx="24499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C3C87"/>
                </a:solidFill>
              </a:rPr>
              <a:t>Apprendre le français </a:t>
            </a:r>
            <a:r>
              <a:rPr lang="fr-FR" sz="1400" b="1" dirty="0" smtClean="0">
                <a:solidFill>
                  <a:srgbClr val="0C3C87"/>
                </a:solidFill>
              </a:rPr>
              <a:t>me permettra </a:t>
            </a:r>
            <a:r>
              <a:rPr lang="fr-FR" sz="1400" b="1" dirty="0">
                <a:solidFill>
                  <a:srgbClr val="0C3C87"/>
                </a:solidFill>
              </a:rPr>
              <a:t>: </a:t>
            </a:r>
            <a:endParaRPr lang="fr-FR" sz="1400" b="1" dirty="0" smtClean="0">
              <a:solidFill>
                <a:srgbClr val="0C3C8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D’organiser </a:t>
            </a:r>
            <a:r>
              <a:rPr lang="fr-FR" sz="1200" dirty="0">
                <a:solidFill>
                  <a:schemeClr val="tx2"/>
                </a:solidFill>
              </a:rPr>
              <a:t>un événement protocolaire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rédiger </a:t>
            </a:r>
            <a:r>
              <a:rPr lang="fr-FR" sz="1200" dirty="0">
                <a:solidFill>
                  <a:schemeClr val="tx2"/>
                </a:solidFill>
              </a:rPr>
              <a:t>une déclaration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D’argumenter </a:t>
            </a:r>
            <a:r>
              <a:rPr lang="fr-FR" sz="1200" dirty="0">
                <a:solidFill>
                  <a:schemeClr val="tx2"/>
                </a:solidFill>
              </a:rPr>
              <a:t>lors d’une négociation…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2"/>
              </a:solidFill>
            </a:endParaRPr>
          </a:p>
          <a:p>
            <a:r>
              <a:rPr lang="fr-FR" sz="1400" b="1" dirty="0">
                <a:solidFill>
                  <a:srgbClr val="0C3C87"/>
                </a:solidFill>
              </a:rPr>
              <a:t>Pour devenir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Diplomate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Fonctionnaire 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Analyste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Journaliste…</a:t>
            </a:r>
            <a:endParaRPr lang="fr-FR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92172" y="2184956"/>
            <a:ext cx="2346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0C3C87"/>
                </a:solidFill>
              </a:rPr>
              <a:t>Learn</a:t>
            </a:r>
            <a:r>
              <a:rPr lang="fr-FR" sz="1400" b="1" dirty="0">
                <a:solidFill>
                  <a:srgbClr val="0C3C87"/>
                </a:solidFill>
              </a:rPr>
              <a:t> French </a:t>
            </a:r>
            <a:r>
              <a:rPr lang="fr-FR" sz="1400" b="1" dirty="0" err="1" smtClean="0">
                <a:solidFill>
                  <a:srgbClr val="0C3C87"/>
                </a:solidFill>
              </a:rPr>
              <a:t>will</a:t>
            </a:r>
            <a:r>
              <a:rPr lang="fr-FR" sz="1400" b="1" dirty="0" smtClean="0">
                <a:solidFill>
                  <a:srgbClr val="0C3C87"/>
                </a:solidFill>
              </a:rPr>
              <a:t> </a:t>
            </a:r>
            <a:r>
              <a:rPr lang="fr-FR" sz="1400" b="1" dirty="0" err="1" smtClean="0">
                <a:solidFill>
                  <a:srgbClr val="0C3C87"/>
                </a:solidFill>
              </a:rPr>
              <a:t>enable</a:t>
            </a:r>
            <a:r>
              <a:rPr lang="fr-FR" sz="1400" b="1" dirty="0" smtClean="0">
                <a:solidFill>
                  <a:srgbClr val="0C3C87"/>
                </a:solidFill>
              </a:rPr>
              <a:t> me to:  </a:t>
            </a:r>
            <a:endParaRPr lang="fr-FR" sz="1400" b="1" dirty="0">
              <a:solidFill>
                <a:srgbClr val="0C3C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Write </a:t>
            </a:r>
            <a:r>
              <a:rPr lang="en-US" sz="1200" dirty="0">
                <a:solidFill>
                  <a:schemeClr val="tx2"/>
                </a:solidFill>
              </a:rPr>
              <a:t>a formal declaration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Organize a formal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Argue during </a:t>
            </a:r>
            <a:r>
              <a:rPr lang="en-US" sz="1200" dirty="0" err="1" smtClean="0">
                <a:solidFill>
                  <a:schemeClr val="tx2"/>
                </a:solidFill>
              </a:rPr>
              <a:t>negociations</a:t>
            </a:r>
            <a:r>
              <a:rPr lang="en-US" sz="1200" dirty="0" smtClean="0">
                <a:solidFill>
                  <a:schemeClr val="tx2"/>
                </a:solidFill>
              </a:rPr>
              <a:t>…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rgbClr val="0C3C87"/>
                </a:solidFill>
              </a:rPr>
              <a:t>To become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Diplomat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International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Analyst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Journalist…</a:t>
            </a: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K:\DRIE\MARKETING&amp;COMMERCIAL\2_COMMUNICATION\6_DIGITAL\RESEAUX SOCIAUX\2. CAMPAGNES\Campagne #JeReveDe\Diplomate 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4" y="826888"/>
            <a:ext cx="3430747" cy="34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38714" y="4262448"/>
            <a:ext cx="42010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chemeClr val="tx2"/>
                </a:solidFill>
              </a:rPr>
              <a:t>Reconnu par </a:t>
            </a:r>
            <a:r>
              <a:rPr lang="fr-FR" sz="1200" b="1" i="1" dirty="0" smtClean="0">
                <a:solidFill>
                  <a:srgbClr val="2AA3DB"/>
                </a:solidFill>
              </a:rPr>
              <a:t>l’Organisation Internationale de la francophonie </a:t>
            </a:r>
            <a:r>
              <a:rPr lang="fr-FR" sz="1200" i="1" dirty="0" smtClean="0">
                <a:solidFill>
                  <a:schemeClr val="tx2"/>
                </a:solidFill>
              </a:rPr>
              <a:t>– 84 Etats membres / </a:t>
            </a:r>
            <a:r>
              <a:rPr lang="fr-FR" sz="1200" i="1" dirty="0" err="1" smtClean="0">
                <a:solidFill>
                  <a:schemeClr val="tx2"/>
                </a:solidFill>
              </a:rPr>
              <a:t>recognized</a:t>
            </a:r>
            <a:r>
              <a:rPr lang="fr-FR" sz="1200" i="1" dirty="0" smtClean="0">
                <a:solidFill>
                  <a:schemeClr val="tx2"/>
                </a:solidFill>
              </a:rPr>
              <a:t> by </a:t>
            </a:r>
            <a:r>
              <a:rPr lang="fr-FR" sz="1200" i="1" dirty="0">
                <a:solidFill>
                  <a:schemeClr val="tx2"/>
                </a:solidFill>
              </a:rPr>
              <a:t>the</a:t>
            </a:r>
            <a:r>
              <a:rPr lang="fr-FR" sz="1200" b="1" i="1" dirty="0">
                <a:solidFill>
                  <a:schemeClr val="tx2"/>
                </a:solidFill>
              </a:rPr>
              <a:t> </a:t>
            </a:r>
            <a:r>
              <a:rPr lang="fr-FR" sz="1200" b="1" i="1" dirty="0">
                <a:solidFill>
                  <a:srgbClr val="2AA3DB"/>
                </a:solidFill>
              </a:rPr>
              <a:t>International </a:t>
            </a:r>
            <a:r>
              <a:rPr lang="fr-FR" sz="1200" b="1" i="1" dirty="0" err="1">
                <a:solidFill>
                  <a:srgbClr val="2AA3DB"/>
                </a:solidFill>
              </a:rPr>
              <a:t>Organization</a:t>
            </a:r>
            <a:r>
              <a:rPr lang="fr-FR" sz="1200" b="1" i="1" dirty="0">
                <a:solidFill>
                  <a:srgbClr val="2AA3DB"/>
                </a:solidFill>
              </a:rPr>
              <a:t> of La Francophonie</a:t>
            </a:r>
            <a:r>
              <a:rPr lang="fr-FR" sz="1200" i="1" dirty="0">
                <a:solidFill>
                  <a:schemeClr val="tx2"/>
                </a:solidFill>
              </a:rPr>
              <a:t> </a:t>
            </a:r>
            <a:r>
              <a:rPr lang="fr-FR" sz="1200" i="1" dirty="0" smtClean="0">
                <a:solidFill>
                  <a:schemeClr val="tx2"/>
                </a:solidFill>
              </a:rPr>
              <a:t>– 84 </a:t>
            </a:r>
            <a:r>
              <a:rPr lang="fr-FR" sz="1200" i="1" dirty="0" err="1" smtClean="0">
                <a:solidFill>
                  <a:schemeClr val="tx2"/>
                </a:solidFill>
              </a:rPr>
              <a:t>member</a:t>
            </a:r>
            <a:r>
              <a:rPr lang="fr-FR" sz="1200" i="1" dirty="0" smtClean="0">
                <a:solidFill>
                  <a:schemeClr val="tx2"/>
                </a:solidFill>
              </a:rPr>
              <a:t> states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Diplôme de français du tourisme/ </a:t>
            </a:r>
            <a:r>
              <a:rPr lang="fr-FR" sz="1200" dirty="0" err="1" smtClean="0"/>
              <a:t>tourism</a:t>
            </a:r>
            <a:r>
              <a:rPr lang="fr-FR" sz="1200" dirty="0" smtClean="0"/>
              <a:t>, </a:t>
            </a:r>
            <a:r>
              <a:rPr lang="fr-FR" sz="1200" dirty="0" err="1" smtClean="0"/>
              <a:t>hospitality</a:t>
            </a:r>
            <a:r>
              <a:rPr lang="fr-FR" sz="1200" dirty="0" smtClean="0"/>
              <a:t> and </a:t>
            </a:r>
            <a:r>
              <a:rPr lang="fr-FR" sz="1200" dirty="0" err="1" smtClean="0"/>
              <a:t>gastronomy</a:t>
            </a:r>
            <a:endParaRPr lang="en-US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416724" y="1090030"/>
            <a:ext cx="238951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C3C87"/>
                </a:solidFill>
              </a:rPr>
              <a:t>Apprendre le français </a:t>
            </a:r>
            <a:r>
              <a:rPr lang="fr-FR" sz="1400" b="1" dirty="0" smtClean="0">
                <a:solidFill>
                  <a:srgbClr val="0C3C87"/>
                </a:solidFill>
              </a:rPr>
              <a:t>me permettra </a:t>
            </a:r>
            <a:r>
              <a:rPr lang="fr-FR" sz="1400" b="1" dirty="0">
                <a:solidFill>
                  <a:srgbClr val="0C3C87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D’accueillir </a:t>
            </a:r>
            <a:r>
              <a:rPr lang="fr-FR" sz="1200" dirty="0">
                <a:solidFill>
                  <a:schemeClr val="tx2"/>
                </a:solidFill>
              </a:rPr>
              <a:t>une clientèle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prendre </a:t>
            </a:r>
            <a:r>
              <a:rPr lang="fr-FR" sz="1200" dirty="0">
                <a:solidFill>
                  <a:schemeClr val="tx2"/>
                </a:solidFill>
              </a:rPr>
              <a:t>une commande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rédiger </a:t>
            </a:r>
            <a:r>
              <a:rPr lang="fr-FR" sz="1200" dirty="0">
                <a:solidFill>
                  <a:schemeClr val="tx2"/>
                </a:solidFill>
              </a:rPr>
              <a:t>un texte promotionnel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réaliser </a:t>
            </a:r>
            <a:r>
              <a:rPr lang="fr-FR" sz="1200" dirty="0">
                <a:solidFill>
                  <a:schemeClr val="tx2"/>
                </a:solidFill>
              </a:rPr>
              <a:t>une visite guidée…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r>
              <a:rPr lang="fr-FR" sz="1400" b="1" dirty="0">
                <a:solidFill>
                  <a:srgbClr val="0C3C87"/>
                </a:solidFill>
              </a:rPr>
              <a:t>Pour devenir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Conseiller voyage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Guide touristique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Réceptionniste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Hôtesse…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83876" y="2039480"/>
            <a:ext cx="205308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0C3C87"/>
                </a:solidFill>
              </a:rPr>
              <a:t>Learn</a:t>
            </a:r>
            <a:r>
              <a:rPr lang="fr-FR" sz="1400" b="1" dirty="0">
                <a:solidFill>
                  <a:srgbClr val="0C3C87"/>
                </a:solidFill>
              </a:rPr>
              <a:t> French </a:t>
            </a:r>
            <a:r>
              <a:rPr lang="fr-FR" sz="1400" b="1" dirty="0" err="1" smtClean="0">
                <a:solidFill>
                  <a:srgbClr val="0C3C87"/>
                </a:solidFill>
              </a:rPr>
              <a:t>will</a:t>
            </a:r>
            <a:r>
              <a:rPr lang="fr-FR" sz="1400" b="1" dirty="0" smtClean="0">
                <a:solidFill>
                  <a:srgbClr val="0C3C87"/>
                </a:solidFill>
              </a:rPr>
              <a:t> </a:t>
            </a:r>
            <a:r>
              <a:rPr lang="fr-FR" sz="1400" b="1" dirty="0" err="1" smtClean="0">
                <a:solidFill>
                  <a:srgbClr val="0C3C87"/>
                </a:solidFill>
              </a:rPr>
              <a:t>enable</a:t>
            </a:r>
            <a:r>
              <a:rPr lang="fr-FR" sz="1400" b="1" dirty="0" smtClean="0">
                <a:solidFill>
                  <a:srgbClr val="0C3C87"/>
                </a:solidFill>
              </a:rPr>
              <a:t> me to:  </a:t>
            </a:r>
            <a:endParaRPr lang="fr-FR" sz="1400" b="1" dirty="0">
              <a:solidFill>
                <a:srgbClr val="0C3C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Welcome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</a:rPr>
              <a:t>customers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tx2"/>
                </a:solidFill>
              </a:rPr>
              <a:t>Take</a:t>
            </a:r>
            <a:r>
              <a:rPr lang="fr-FR" sz="1200" dirty="0">
                <a:solidFill>
                  <a:schemeClr val="tx2"/>
                </a:solidFill>
              </a:rPr>
              <a:t> an </a:t>
            </a:r>
            <a:r>
              <a:rPr lang="fr-FR" sz="1200" dirty="0" err="1">
                <a:solidFill>
                  <a:schemeClr val="tx2"/>
                </a:solidFill>
              </a:rPr>
              <a:t>order</a:t>
            </a:r>
            <a:endParaRPr lang="fr-FR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Write a </a:t>
            </a:r>
            <a:r>
              <a:rPr lang="en-US" sz="1200" dirty="0">
                <a:solidFill>
                  <a:schemeClr val="tx2"/>
                </a:solidFill>
              </a:rPr>
              <a:t>promotional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text</a:t>
            </a:r>
            <a:endParaRPr lang="fr-FR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tx2"/>
                </a:solidFill>
              </a:rPr>
              <a:t>Realize</a:t>
            </a:r>
            <a:r>
              <a:rPr lang="fr-FR" sz="1200" dirty="0">
                <a:solidFill>
                  <a:schemeClr val="tx2"/>
                </a:solidFill>
              </a:rPr>
              <a:t> a </a:t>
            </a:r>
            <a:r>
              <a:rPr lang="fr-FR" sz="1200" dirty="0" err="1">
                <a:solidFill>
                  <a:schemeClr val="tx2"/>
                </a:solidFill>
              </a:rPr>
              <a:t>guided</a:t>
            </a:r>
            <a:r>
              <a:rPr lang="fr-FR" sz="1200" dirty="0">
                <a:solidFill>
                  <a:schemeClr val="tx2"/>
                </a:solidFill>
              </a:rPr>
              <a:t> tour…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r>
              <a:rPr lang="fr-FR" sz="1400" b="1" dirty="0">
                <a:solidFill>
                  <a:srgbClr val="0C3C87"/>
                </a:solidFill>
              </a:rPr>
              <a:t>To </a:t>
            </a:r>
            <a:r>
              <a:rPr lang="fr-FR" sz="1400" b="1" dirty="0" err="1" smtClean="0">
                <a:solidFill>
                  <a:srgbClr val="0C3C87"/>
                </a:solidFill>
              </a:rPr>
              <a:t>become</a:t>
            </a:r>
            <a:r>
              <a:rPr lang="fr-FR" sz="1400" b="1" dirty="0" smtClean="0">
                <a:solidFill>
                  <a:srgbClr val="0C3C87"/>
                </a:solidFill>
              </a:rPr>
              <a:t>: </a:t>
            </a:r>
            <a:endParaRPr lang="fr-FR" sz="1400" b="1" dirty="0">
              <a:solidFill>
                <a:srgbClr val="0C3C8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Travel</a:t>
            </a:r>
            <a:r>
              <a:rPr lang="fr-FR" sz="1200" dirty="0">
                <a:solidFill>
                  <a:schemeClr val="tx2"/>
                </a:solidFill>
              </a:rPr>
              <a:t> consultant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Tourist</a:t>
            </a:r>
            <a:r>
              <a:rPr lang="fr-FR" sz="1200" dirty="0">
                <a:solidFill>
                  <a:schemeClr val="tx2"/>
                </a:solidFill>
              </a:rPr>
              <a:t> guide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Receptionist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Hostesse</a:t>
            </a:r>
            <a:r>
              <a:rPr lang="en-US" sz="1200" dirty="0" smtClean="0">
                <a:solidFill>
                  <a:schemeClr val="tx2"/>
                </a:solidFill>
              </a:rPr>
              <a:t>…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K:\DRIE\MARKETING&amp;COMMERCIAL\2_COMMUNICATION\6_DIGITAL\RESEAUX SOCIAUX\2. CAMPAGNES\Campagne #JeReveDe\Serveur 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" y="1109393"/>
            <a:ext cx="3307332" cy="33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Une </a:t>
            </a:r>
            <a:r>
              <a:rPr lang="fr-FR" sz="1200" dirty="0"/>
              <a:t>é</a:t>
            </a:r>
            <a:r>
              <a:rPr lang="fr-FR" sz="1200" dirty="0" smtClean="0"/>
              <a:t>valuation en situation </a:t>
            </a:r>
            <a:r>
              <a:rPr lang="fr-FR" sz="1200" dirty="0"/>
              <a:t>réelle / </a:t>
            </a:r>
            <a:r>
              <a:rPr lang="fr-FR" sz="1200" dirty="0" smtClean="0"/>
              <a:t>Real </a:t>
            </a:r>
            <a:r>
              <a:rPr lang="fr-FR" sz="1200" dirty="0" err="1"/>
              <a:t>professional</a:t>
            </a:r>
            <a:r>
              <a:rPr lang="fr-FR" sz="1200" dirty="0"/>
              <a:t> </a:t>
            </a:r>
            <a:r>
              <a:rPr lang="fr-FR" sz="1200" dirty="0" smtClean="0"/>
              <a:t>situations </a:t>
            </a:r>
            <a:r>
              <a:rPr lang="fr-FR" sz="1200" dirty="0" err="1"/>
              <a:t>evaluation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80" y="1142741"/>
            <a:ext cx="108000" cy="15830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98825" y="1052692"/>
            <a:ext cx="279168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fr-FR" b="1" dirty="0">
                <a:solidFill>
                  <a:srgbClr val="2AA3DB"/>
                </a:solidFill>
              </a:rPr>
              <a:t>AUTHENTICITE</a:t>
            </a:r>
          </a:p>
          <a:p>
            <a:pPr algn="just">
              <a:buClr>
                <a:srgbClr val="0070C0"/>
              </a:buClr>
            </a:pPr>
            <a:r>
              <a:rPr lang="fr-FR" sz="1400" dirty="0" smtClean="0">
                <a:solidFill>
                  <a:srgbClr val="1D2545"/>
                </a:solidFill>
              </a:rPr>
              <a:t>JE COMPRENDS POUR AGIR</a:t>
            </a:r>
          </a:p>
          <a:p>
            <a:pPr algn="just">
              <a:buClr>
                <a:srgbClr val="0070C0"/>
              </a:buClr>
            </a:pPr>
            <a:endParaRPr lang="fr-FR" sz="7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fr-FR" sz="1200" dirty="0" smtClean="0">
                <a:solidFill>
                  <a:srgbClr val="1D2545"/>
                </a:solidFill>
              </a:rPr>
              <a:t>Les </a:t>
            </a:r>
            <a:r>
              <a:rPr lang="fr-FR" sz="1200" dirty="0">
                <a:solidFill>
                  <a:srgbClr val="1D2545"/>
                </a:solidFill>
              </a:rPr>
              <a:t>Diplômes </a:t>
            </a:r>
            <a:r>
              <a:rPr lang="fr-FR" sz="1200" dirty="0" smtClean="0">
                <a:solidFill>
                  <a:srgbClr val="1D2545"/>
                </a:solidFill>
              </a:rPr>
              <a:t>sont conçus </a:t>
            </a:r>
            <a:r>
              <a:rPr lang="fr-FR" sz="1200" dirty="0">
                <a:solidFill>
                  <a:srgbClr val="1D2545"/>
                </a:solidFill>
              </a:rPr>
              <a:t>pour être le plus proche possible des </a:t>
            </a:r>
            <a:r>
              <a:rPr lang="fr-FR" sz="1200" b="1" dirty="0">
                <a:solidFill>
                  <a:srgbClr val="1D2545"/>
                </a:solidFill>
              </a:rPr>
              <a:t>situations réelles de la vie professionnelle</a:t>
            </a:r>
            <a:r>
              <a:rPr lang="fr-FR" sz="1200" dirty="0">
                <a:solidFill>
                  <a:srgbClr val="1D2545"/>
                </a:solidFill>
              </a:rPr>
              <a:t>, tant par l’authenticité du contenu des documents utilisés que par les tâches à réaliser. </a:t>
            </a:r>
            <a:r>
              <a:rPr lang="fr-FR" sz="1200" dirty="0" smtClean="0">
                <a:solidFill>
                  <a:srgbClr val="1D2545"/>
                </a:solidFill>
              </a:rPr>
              <a:t>La CCI Paris Île-de-France </a:t>
            </a:r>
            <a:r>
              <a:rPr lang="fr-FR" sz="1200" b="1" dirty="0" smtClean="0">
                <a:solidFill>
                  <a:srgbClr val="1D2545"/>
                </a:solidFill>
              </a:rPr>
              <a:t>s’appuie sur l’expertise de plus de 800 000 entreprises </a:t>
            </a:r>
            <a:r>
              <a:rPr lang="fr-FR" sz="1200" dirty="0" smtClean="0">
                <a:solidFill>
                  <a:srgbClr val="1D2545"/>
                </a:solidFill>
              </a:rPr>
              <a:t>qu’elle représente et qui constituent 25% du PIB national.</a:t>
            </a:r>
          </a:p>
          <a:p>
            <a:pPr algn="just">
              <a:buClr>
                <a:srgbClr val="0070C0"/>
              </a:buClr>
            </a:pPr>
            <a:endParaRPr lang="fr-FR" sz="12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fr-FR" sz="1200" dirty="0" smtClean="0">
                <a:solidFill>
                  <a:srgbClr val="1D2545"/>
                </a:solidFill>
              </a:rPr>
              <a:t>Les Diplômes </a:t>
            </a:r>
            <a:r>
              <a:rPr lang="fr-FR" sz="1200" dirty="0">
                <a:solidFill>
                  <a:srgbClr val="1D2545"/>
                </a:solidFill>
              </a:rPr>
              <a:t>de français professionnel </a:t>
            </a:r>
            <a:r>
              <a:rPr lang="fr-FR" sz="1200" dirty="0" smtClean="0">
                <a:solidFill>
                  <a:srgbClr val="1D2545"/>
                </a:solidFill>
              </a:rPr>
              <a:t>sont </a:t>
            </a:r>
            <a:r>
              <a:rPr lang="fr-FR" sz="1200" dirty="0">
                <a:solidFill>
                  <a:srgbClr val="1D2545"/>
                </a:solidFill>
              </a:rPr>
              <a:t>le fruit du dialogue et de la consultation entre nos </a:t>
            </a:r>
            <a:r>
              <a:rPr lang="fr-FR" sz="1200" b="1" dirty="0">
                <a:solidFill>
                  <a:srgbClr val="1D2545"/>
                </a:solidFill>
              </a:rPr>
              <a:t>experts pédagogiques </a:t>
            </a:r>
            <a:r>
              <a:rPr lang="fr-FR" sz="1200" dirty="0">
                <a:solidFill>
                  <a:srgbClr val="1D2545"/>
                </a:solidFill>
              </a:rPr>
              <a:t>et des </a:t>
            </a:r>
            <a:r>
              <a:rPr lang="fr-FR" sz="1200" b="1" dirty="0">
                <a:solidFill>
                  <a:srgbClr val="1D2545"/>
                </a:solidFill>
              </a:rPr>
              <a:t>experts du monde </a:t>
            </a:r>
            <a:r>
              <a:rPr lang="fr-FR" sz="1200" b="1" dirty="0" smtClean="0">
                <a:solidFill>
                  <a:srgbClr val="1D2545"/>
                </a:solidFill>
              </a:rPr>
              <a:t>professionnel. </a:t>
            </a:r>
            <a:endParaRPr lang="fr-FR" sz="1600" dirty="0" smtClean="0">
              <a:solidFill>
                <a:srgbClr val="1D254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94088" y="1052692"/>
            <a:ext cx="300259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fr-FR" b="1" dirty="0" smtClean="0">
                <a:solidFill>
                  <a:srgbClr val="2AA3DB"/>
                </a:solidFill>
              </a:rPr>
              <a:t>AUTHENTICITY</a:t>
            </a:r>
            <a:endParaRPr lang="fr-FR" sz="800" dirty="0" smtClean="0">
              <a:solidFill>
                <a:srgbClr val="0C3C87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fr-FR" sz="1400" dirty="0" smtClean="0">
                <a:solidFill>
                  <a:srgbClr val="1D2545"/>
                </a:solidFill>
              </a:rPr>
              <a:t>« I UNDERSTAND TO ACT »</a:t>
            </a:r>
          </a:p>
          <a:p>
            <a:pPr algn="just">
              <a:buClr>
                <a:srgbClr val="0070C0"/>
              </a:buClr>
            </a:pPr>
            <a:endParaRPr lang="fr-FR" sz="7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fr-FR" sz="1200" dirty="0" smtClean="0">
                <a:solidFill>
                  <a:srgbClr val="1D2545"/>
                </a:solidFill>
              </a:rPr>
              <a:t>Business French </a:t>
            </a:r>
            <a:r>
              <a:rPr lang="en-US" sz="1200" dirty="0" smtClean="0">
                <a:solidFill>
                  <a:srgbClr val="1D2545"/>
                </a:solidFill>
              </a:rPr>
              <a:t>Diplomas are designed to be as close </a:t>
            </a:r>
            <a:r>
              <a:rPr lang="fr-FR" sz="1200" dirty="0" smtClean="0">
                <a:solidFill>
                  <a:srgbClr val="1D2545"/>
                </a:solidFill>
              </a:rPr>
              <a:t>as possible to </a:t>
            </a:r>
            <a:r>
              <a:rPr lang="en-US" sz="1200" b="1" dirty="0">
                <a:solidFill>
                  <a:srgbClr val="1D2545"/>
                </a:solidFill>
              </a:rPr>
              <a:t>real life and professional </a:t>
            </a:r>
            <a:r>
              <a:rPr lang="en-US" sz="1200" b="1" dirty="0" smtClean="0">
                <a:solidFill>
                  <a:srgbClr val="1D2545"/>
                </a:solidFill>
              </a:rPr>
              <a:t>situations</a:t>
            </a:r>
            <a:r>
              <a:rPr lang="en-US" sz="1200" dirty="0" smtClean="0">
                <a:solidFill>
                  <a:srgbClr val="1D2545"/>
                </a:solidFill>
              </a:rPr>
              <a:t>. We use original professional </a:t>
            </a:r>
            <a:r>
              <a:rPr lang="en-US" sz="1200" dirty="0">
                <a:solidFill>
                  <a:srgbClr val="1D2545"/>
                </a:solidFill>
              </a:rPr>
              <a:t>documents, scenarios and mini company case studies to </a:t>
            </a:r>
            <a:r>
              <a:rPr lang="en-US" sz="1200" dirty="0" smtClean="0">
                <a:solidFill>
                  <a:srgbClr val="1D2545"/>
                </a:solidFill>
              </a:rPr>
              <a:t>prove </a:t>
            </a:r>
            <a:r>
              <a:rPr lang="en-US" sz="1200" dirty="0">
                <a:solidFill>
                  <a:srgbClr val="1D2545"/>
                </a:solidFill>
              </a:rPr>
              <a:t>the candidate’s ability to perform in business communication </a:t>
            </a:r>
            <a:r>
              <a:rPr lang="en-US" sz="1200" dirty="0" smtClean="0">
                <a:solidFill>
                  <a:srgbClr val="1D2545"/>
                </a:solidFill>
              </a:rPr>
              <a:t>tasks. For that, the </a:t>
            </a:r>
            <a:r>
              <a:rPr lang="fr-FR" sz="1200" dirty="0">
                <a:solidFill>
                  <a:srgbClr val="1D2545"/>
                </a:solidFill>
              </a:rPr>
              <a:t>CCI Paris </a:t>
            </a:r>
            <a:r>
              <a:rPr lang="fr-FR" sz="1200" dirty="0" smtClean="0">
                <a:solidFill>
                  <a:srgbClr val="1D2545"/>
                </a:solidFill>
              </a:rPr>
              <a:t>Île-de-France </a:t>
            </a:r>
            <a:r>
              <a:rPr lang="fr-FR" sz="1200" b="1" dirty="0" err="1" smtClean="0">
                <a:solidFill>
                  <a:srgbClr val="1D2545"/>
                </a:solidFill>
              </a:rPr>
              <a:t>rely</a:t>
            </a:r>
            <a:r>
              <a:rPr lang="fr-FR" sz="1200" b="1" dirty="0" smtClean="0">
                <a:solidFill>
                  <a:srgbClr val="1D2545"/>
                </a:solidFill>
              </a:rPr>
              <a:t> </a:t>
            </a:r>
            <a:r>
              <a:rPr lang="fr-FR" sz="1200" b="1" dirty="0" err="1" smtClean="0">
                <a:solidFill>
                  <a:srgbClr val="1D2545"/>
                </a:solidFill>
              </a:rPr>
              <a:t>upon</a:t>
            </a:r>
            <a:r>
              <a:rPr lang="fr-FR" sz="1200" b="1" dirty="0" smtClean="0">
                <a:solidFill>
                  <a:srgbClr val="1D2545"/>
                </a:solidFill>
              </a:rPr>
              <a:t> 800 000 </a:t>
            </a:r>
            <a:r>
              <a:rPr lang="fr-FR" sz="1200" b="1" dirty="0" err="1" smtClean="0">
                <a:solidFill>
                  <a:srgbClr val="1D2545"/>
                </a:solidFill>
              </a:rPr>
              <a:t>companies</a:t>
            </a:r>
            <a:r>
              <a:rPr lang="fr-FR" sz="1200" b="1" dirty="0" smtClean="0">
                <a:solidFill>
                  <a:srgbClr val="1D2545"/>
                </a:solidFill>
              </a:rPr>
              <a:t> </a:t>
            </a:r>
            <a:r>
              <a:rPr lang="fr-FR" sz="1200" b="1" dirty="0" err="1" smtClean="0">
                <a:solidFill>
                  <a:srgbClr val="1D2545"/>
                </a:solidFill>
              </a:rPr>
              <a:t>which</a:t>
            </a:r>
            <a:r>
              <a:rPr lang="fr-FR" sz="1200" b="1" dirty="0" smtClean="0">
                <a:solidFill>
                  <a:srgbClr val="1D2545"/>
                </a:solidFill>
              </a:rPr>
              <a:t> </a:t>
            </a:r>
            <a:r>
              <a:rPr lang="fr-FR" sz="1200" b="1" dirty="0" err="1" smtClean="0">
                <a:solidFill>
                  <a:srgbClr val="1D2545"/>
                </a:solidFill>
              </a:rPr>
              <a:t>represent</a:t>
            </a:r>
            <a:r>
              <a:rPr lang="fr-FR" sz="1200" b="1" dirty="0" smtClean="0">
                <a:solidFill>
                  <a:srgbClr val="1D2545"/>
                </a:solidFill>
              </a:rPr>
              <a:t> 25% of the national GDP.</a:t>
            </a:r>
            <a:endParaRPr lang="en-US" sz="1200" b="1" dirty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endParaRPr lang="fr-FR" sz="12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en-US" sz="1200" dirty="0" smtClean="0">
                <a:solidFill>
                  <a:srgbClr val="1D2545"/>
                </a:solidFill>
              </a:rPr>
              <a:t>Business French Diplomas are the outcome of a fruitful dialogue between our </a:t>
            </a:r>
            <a:r>
              <a:rPr lang="en-US" sz="1200" b="1" dirty="0" smtClean="0">
                <a:solidFill>
                  <a:srgbClr val="1D2545"/>
                </a:solidFill>
              </a:rPr>
              <a:t>pedagogical experts </a:t>
            </a:r>
            <a:r>
              <a:rPr lang="en-US" sz="1200" dirty="0" smtClean="0">
                <a:solidFill>
                  <a:srgbClr val="1D2545"/>
                </a:solidFill>
              </a:rPr>
              <a:t>and</a:t>
            </a:r>
            <a:r>
              <a:rPr lang="en-US" sz="1200" b="1" dirty="0" smtClean="0">
                <a:solidFill>
                  <a:srgbClr val="1D2545"/>
                </a:solidFill>
              </a:rPr>
              <a:t> professional experts.</a:t>
            </a:r>
            <a:endParaRPr lang="en-US" sz="1600" dirty="0" smtClean="0">
              <a:solidFill>
                <a:srgbClr val="1D2545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088" y="1147209"/>
            <a:ext cx="108000" cy="1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altLang="ja-JP" dirty="0"/>
              <a:t>Business French </a:t>
            </a:r>
            <a:r>
              <a:rPr lang="fr-FR" altLang="ja-JP" dirty="0" err="1"/>
              <a:t>Diplomas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Des Épreuves adaptées à votre niveau / a test </a:t>
            </a:r>
            <a:r>
              <a:rPr lang="fr-FR" sz="1200" dirty="0" err="1" smtClean="0"/>
              <a:t>adapted</a:t>
            </a:r>
            <a:r>
              <a:rPr lang="fr-FR" sz="1200" dirty="0" smtClean="0"/>
              <a:t> to </a:t>
            </a:r>
            <a:r>
              <a:rPr lang="fr-FR" sz="1200" dirty="0" err="1" smtClean="0"/>
              <a:t>your</a:t>
            </a:r>
            <a:r>
              <a:rPr lang="fr-FR" sz="1200" dirty="0" smtClean="0"/>
              <a:t> </a:t>
            </a:r>
            <a:r>
              <a:rPr lang="fr-FR" sz="1200" dirty="0" err="1" smtClean="0"/>
              <a:t>level</a:t>
            </a:r>
            <a:endParaRPr lang="fr-FR" sz="1200" dirty="0"/>
          </a:p>
        </p:txBody>
      </p:sp>
      <p:sp>
        <p:nvSpPr>
          <p:cNvPr id="15" name="Espace réservé du contenu 1"/>
          <p:cNvSpPr>
            <a:spLocks noGrp="1"/>
          </p:cNvSpPr>
          <p:nvPr>
            <p:ph idx="1"/>
          </p:nvPr>
        </p:nvSpPr>
        <p:spPr>
          <a:xfrm>
            <a:off x="4746639" y="1125920"/>
            <a:ext cx="3413949" cy="2959378"/>
          </a:xfrm>
        </p:spPr>
        <p:txBody>
          <a:bodyPr/>
          <a:lstStyle/>
          <a:p>
            <a:r>
              <a:rPr lang="en-US" sz="1800" dirty="0">
                <a:solidFill>
                  <a:srgbClr val="2AA3DB"/>
                </a:solidFill>
              </a:rPr>
              <a:t>2 </a:t>
            </a:r>
            <a:r>
              <a:rPr lang="en-US" sz="1800" dirty="0" smtClean="0">
                <a:solidFill>
                  <a:srgbClr val="2AA3DB"/>
                </a:solidFill>
              </a:rPr>
              <a:t>SETS OF ACTIVITIES </a:t>
            </a:r>
            <a:endParaRPr lang="en-US" sz="1800" dirty="0">
              <a:solidFill>
                <a:srgbClr val="2AA3DB"/>
              </a:solidFill>
            </a:endParaRPr>
          </a:p>
          <a:p>
            <a:endParaRPr lang="en-US" sz="18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1D2545"/>
                </a:solidFill>
              </a:rPr>
              <a:t>Understanding and processing information </a:t>
            </a:r>
            <a:r>
              <a:rPr lang="en-US" sz="1400" b="0" i="1" dirty="0" smtClean="0">
                <a:solidFill>
                  <a:srgbClr val="1D2545"/>
                </a:solidFill>
              </a:rPr>
              <a:t>(from 45 min to 2h according to the level)</a:t>
            </a:r>
          </a:p>
          <a:p>
            <a:pPr marL="285750" indent="-285750">
              <a:buFontTx/>
              <a:buChar char="-"/>
            </a:pPr>
            <a:r>
              <a:rPr lang="en-US" sz="1400" b="0" dirty="0" smtClean="0">
                <a:solidFill>
                  <a:srgbClr val="1D2545"/>
                </a:solidFill>
              </a:rPr>
              <a:t>Processing written information</a:t>
            </a:r>
          </a:p>
          <a:p>
            <a:pPr marL="285750" indent="-285750">
              <a:buFontTx/>
              <a:buChar char="-"/>
            </a:pPr>
            <a:r>
              <a:rPr lang="en-US" sz="1400" b="0" dirty="0" smtClean="0">
                <a:solidFill>
                  <a:srgbClr val="1D2545"/>
                </a:solidFill>
              </a:rPr>
              <a:t>Processing oral information</a:t>
            </a:r>
          </a:p>
          <a:p>
            <a:pPr marL="285750" indent="-285750">
              <a:buFontTx/>
              <a:buChar char="-"/>
            </a:pPr>
            <a:r>
              <a:rPr lang="en-US" sz="1400" b="0" dirty="0" smtClean="0">
                <a:solidFill>
                  <a:srgbClr val="1D2545"/>
                </a:solidFill>
              </a:rPr>
              <a:t>Interacting by writing </a:t>
            </a:r>
          </a:p>
          <a:p>
            <a:endParaRPr lang="en-US" sz="1800" b="0" dirty="0" smtClean="0">
              <a:solidFill>
                <a:srgbClr val="1D25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1D2545"/>
                </a:solidFill>
              </a:rPr>
              <a:t>Interacting orally </a:t>
            </a:r>
            <a:r>
              <a:rPr lang="en-US" sz="1400" b="0" i="1" dirty="0" smtClean="0">
                <a:solidFill>
                  <a:srgbClr val="1D2545"/>
                </a:solidFill>
              </a:rPr>
              <a:t>(from 5 to 15 minutes according to the level with a time for preparation)</a:t>
            </a:r>
          </a:p>
          <a:p>
            <a:pPr marL="285750" indent="-285750">
              <a:buFontTx/>
              <a:buChar char="-"/>
            </a:pPr>
            <a:r>
              <a:rPr lang="en-US" sz="1400" b="0" dirty="0" smtClean="0">
                <a:solidFill>
                  <a:srgbClr val="1D2545"/>
                </a:solidFill>
              </a:rPr>
              <a:t>2 case studies activities  </a:t>
            </a:r>
            <a:endParaRPr lang="en-US" sz="1400" b="0" dirty="0">
              <a:solidFill>
                <a:srgbClr val="1D2545"/>
              </a:solidFill>
            </a:endParaRP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974786" y="1125920"/>
            <a:ext cx="3105509" cy="30469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sz="1800" dirty="0" smtClean="0">
                <a:solidFill>
                  <a:srgbClr val="2AA3DB"/>
                </a:solidFill>
              </a:rPr>
              <a:t>DEUX TYPES D’EPREUVE</a:t>
            </a:r>
          </a:p>
          <a:p>
            <a:endParaRPr lang="fr-FR" sz="1800" dirty="0" smtClean="0">
              <a:solidFill>
                <a:srgbClr val="2AA3D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D2545"/>
                </a:solidFill>
              </a:rPr>
              <a:t>Comprendre et traiter l’information </a:t>
            </a:r>
            <a:r>
              <a:rPr lang="fr-FR" sz="1400" b="0" i="1" dirty="0" smtClean="0">
                <a:solidFill>
                  <a:srgbClr val="1D2545"/>
                </a:solidFill>
              </a:rPr>
              <a:t>(entre 45 min et 2h selon le niveau)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Traiter l’information écrite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Traiter l’information orale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Interagir à l’écrit</a:t>
            </a:r>
          </a:p>
          <a:p>
            <a:endParaRPr lang="fr-FR" sz="1400" b="0" dirty="0" smtClean="0">
              <a:solidFill>
                <a:srgbClr val="1D25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D2545"/>
                </a:solidFill>
              </a:rPr>
              <a:t>Interagir à l’oral </a:t>
            </a:r>
            <a:r>
              <a:rPr lang="fr-FR" sz="1400" b="0" i="1" dirty="0" smtClean="0">
                <a:solidFill>
                  <a:srgbClr val="1D2545"/>
                </a:solidFill>
              </a:rPr>
              <a:t>(entre 5 et 15 min selon le niveau avec un temps de préparation)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Deux activités de mise en situation</a:t>
            </a:r>
          </a:p>
          <a:p>
            <a:endParaRPr lang="fr-FR" sz="1400" b="0" dirty="0">
              <a:solidFill>
                <a:srgbClr val="0C3C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La démarche </a:t>
            </a:r>
            <a:r>
              <a:rPr lang="fr-FR" sz="1200" dirty="0"/>
              <a:t>actionnelle / </a:t>
            </a:r>
            <a:r>
              <a:rPr lang="fr-FR" sz="1200" dirty="0" smtClean="0"/>
              <a:t>I </a:t>
            </a:r>
            <a:r>
              <a:rPr lang="fr-FR" sz="1200" dirty="0" err="1"/>
              <a:t>understand</a:t>
            </a:r>
            <a:r>
              <a:rPr lang="fr-FR" sz="1200" dirty="0"/>
              <a:t> to </a:t>
            </a:r>
            <a:r>
              <a:rPr lang="fr-FR" sz="1200" dirty="0" err="1" smtClean="0"/>
              <a:t>act</a:t>
            </a:r>
            <a:endParaRPr lang="fr-FR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8" y="1275481"/>
            <a:ext cx="4220424" cy="193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r="-7053"/>
          <a:stretch>
            <a:fillRect/>
          </a:stretch>
        </p:blipFill>
        <p:spPr bwMode="auto">
          <a:xfrm>
            <a:off x="588896" y="3103156"/>
            <a:ext cx="2232248" cy="11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51">
            <a:off x="2785689" y="2986670"/>
            <a:ext cx="1840796" cy="14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22" y="1727867"/>
            <a:ext cx="3287882" cy="27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07561" y="880645"/>
            <a:ext cx="380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1D2545"/>
                </a:solidFill>
              </a:rPr>
              <a:t>Extrait du test – Diplôme  Affaires A1</a:t>
            </a:r>
            <a:endParaRPr lang="fr-FR" sz="1600" dirty="0">
              <a:solidFill>
                <a:srgbClr val="1D254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76005" y="882146"/>
            <a:ext cx="380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1D2545"/>
                </a:solidFill>
              </a:rPr>
              <a:t>Extract</a:t>
            </a:r>
            <a:r>
              <a:rPr lang="fr-FR" sz="1600" dirty="0">
                <a:solidFill>
                  <a:srgbClr val="1D2545"/>
                </a:solidFill>
              </a:rPr>
              <a:t> of a test – Business </a:t>
            </a:r>
            <a:r>
              <a:rPr lang="fr-FR" sz="1600" dirty="0" err="1">
                <a:solidFill>
                  <a:srgbClr val="1D2545"/>
                </a:solidFill>
              </a:rPr>
              <a:t>Diploma</a:t>
            </a:r>
            <a:r>
              <a:rPr lang="fr-FR" sz="1600" dirty="0">
                <a:solidFill>
                  <a:srgbClr val="1D2545"/>
                </a:solidFill>
              </a:rPr>
              <a:t> </a:t>
            </a:r>
            <a:r>
              <a:rPr lang="fr-FR" sz="1600" dirty="0" smtClean="0">
                <a:solidFill>
                  <a:srgbClr val="1D2545"/>
                </a:solidFill>
              </a:rPr>
              <a:t>A1</a:t>
            </a:r>
            <a:endParaRPr lang="fr-FR" sz="1600" dirty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La démarche </a:t>
            </a:r>
            <a:r>
              <a:rPr lang="fr-FR" sz="1200" dirty="0"/>
              <a:t>actionnelle / </a:t>
            </a:r>
            <a:r>
              <a:rPr lang="fr-FR" sz="1200" dirty="0" smtClean="0"/>
              <a:t>I </a:t>
            </a:r>
            <a:r>
              <a:rPr lang="fr-FR" sz="1200" dirty="0" err="1"/>
              <a:t>understand</a:t>
            </a:r>
            <a:r>
              <a:rPr lang="fr-FR" sz="1200" dirty="0"/>
              <a:t> to </a:t>
            </a:r>
            <a:r>
              <a:rPr lang="fr-FR" sz="1200" dirty="0" err="1" smtClean="0"/>
              <a:t>act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0525" y="913326"/>
            <a:ext cx="416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D2545"/>
                </a:solidFill>
              </a:rPr>
              <a:t>Extrait du test – Diplôme  Relations internationales B1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45477" y="912252"/>
            <a:ext cx="380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1D2545"/>
                </a:solidFill>
              </a:rPr>
              <a:t>Extract</a:t>
            </a:r>
            <a:r>
              <a:rPr lang="fr-FR" sz="1400" dirty="0">
                <a:solidFill>
                  <a:srgbClr val="1D2545"/>
                </a:solidFill>
              </a:rPr>
              <a:t> of a test – </a:t>
            </a:r>
            <a:r>
              <a:rPr lang="fr-FR" sz="1400" dirty="0" smtClean="0">
                <a:solidFill>
                  <a:srgbClr val="1D2545"/>
                </a:solidFill>
              </a:rPr>
              <a:t>International relations B1</a:t>
            </a:r>
            <a:endParaRPr lang="fr-FR" sz="1400" dirty="0">
              <a:solidFill>
                <a:srgbClr val="1D254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8" y="1287612"/>
            <a:ext cx="3946142" cy="30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93" y="1449496"/>
            <a:ext cx="4269390" cy="3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93" y="1924162"/>
            <a:ext cx="3053443" cy="19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07" y="2832536"/>
            <a:ext cx="1487518" cy="17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altLang="ja-JP" dirty="0"/>
              <a:t>Business French </a:t>
            </a:r>
            <a:r>
              <a:rPr lang="fr-FR" altLang="ja-JP" dirty="0" err="1"/>
              <a:t>Diplomas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55157" y="462306"/>
            <a:ext cx="7772400" cy="184375"/>
          </a:xfrm>
        </p:spPr>
        <p:txBody>
          <a:bodyPr/>
          <a:lstStyle/>
          <a:p>
            <a:r>
              <a:rPr lang="fr-FR" sz="1200" dirty="0" smtClean="0"/>
              <a:t>100</a:t>
            </a:r>
            <a:r>
              <a:rPr lang="fr-FR" sz="1200" dirty="0"/>
              <a:t>% </a:t>
            </a:r>
            <a:r>
              <a:rPr lang="fr-FR" sz="1200" dirty="0" smtClean="0"/>
              <a:t>électronique / </a:t>
            </a:r>
            <a:r>
              <a:rPr lang="en-US" sz="1200" dirty="0" smtClean="0"/>
              <a:t>100% electronic</a:t>
            </a:r>
            <a:endParaRPr lang="en-U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31456" y="1053832"/>
            <a:ext cx="301061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1D2545"/>
                </a:solidFill>
              </a:rPr>
              <a:t>1</a:t>
            </a:r>
            <a:r>
              <a:rPr lang="fr-FR" sz="1200" b="1" baseline="30000" dirty="0">
                <a:solidFill>
                  <a:srgbClr val="1D2545"/>
                </a:solidFill>
              </a:rPr>
              <a:t>ère</a:t>
            </a:r>
            <a:r>
              <a:rPr lang="fr-FR" sz="1200" b="1" dirty="0">
                <a:solidFill>
                  <a:srgbClr val="1D2545"/>
                </a:solidFill>
              </a:rPr>
              <a:t> certification française à adopter le tout </a:t>
            </a:r>
            <a:r>
              <a:rPr lang="fr-FR" sz="1200" b="1" dirty="0" smtClean="0">
                <a:solidFill>
                  <a:srgbClr val="1D2545"/>
                </a:solidFill>
              </a:rPr>
              <a:t>électronique / </a:t>
            </a:r>
            <a:r>
              <a:rPr lang="en-US" sz="1100" dirty="0" smtClean="0">
                <a:solidFill>
                  <a:srgbClr val="25B2E4"/>
                </a:solidFill>
              </a:rPr>
              <a:t>The first French certification to be fully available in electronic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1D2545"/>
                </a:solidFill>
              </a:rPr>
              <a:t>Rapprochement maximal aux situations professionnelles </a:t>
            </a:r>
            <a:r>
              <a:rPr lang="fr-FR" sz="1200" b="1" dirty="0" smtClean="0">
                <a:solidFill>
                  <a:srgbClr val="1D2545"/>
                </a:solidFill>
              </a:rPr>
              <a:t>réelles </a:t>
            </a:r>
            <a:r>
              <a:rPr lang="fr-FR" sz="1200" dirty="0" smtClean="0">
                <a:solidFill>
                  <a:srgbClr val="1D2545"/>
                </a:solidFill>
              </a:rPr>
              <a:t>(rédaction d’e-mails</a:t>
            </a:r>
            <a:r>
              <a:rPr lang="fr-FR" sz="1200" dirty="0">
                <a:solidFill>
                  <a:srgbClr val="1D2545"/>
                </a:solidFill>
              </a:rPr>
              <a:t>, </a:t>
            </a:r>
            <a:r>
              <a:rPr lang="fr-FR" sz="1200" dirty="0" smtClean="0">
                <a:solidFill>
                  <a:srgbClr val="1D2545"/>
                </a:solidFill>
              </a:rPr>
              <a:t>rapport d’activité,…) </a:t>
            </a:r>
            <a:r>
              <a:rPr lang="fr-FR" sz="1200" b="1" dirty="0" smtClean="0">
                <a:solidFill>
                  <a:srgbClr val="1D2545"/>
                </a:solidFill>
              </a:rPr>
              <a:t>/</a:t>
            </a:r>
            <a:r>
              <a:rPr lang="fr-FR" sz="1200" dirty="0" smtClean="0">
                <a:solidFill>
                  <a:srgbClr val="1D2545"/>
                </a:solidFill>
              </a:rPr>
              <a:t> </a:t>
            </a:r>
            <a:r>
              <a:rPr lang="en-US" sz="1100" dirty="0" smtClean="0">
                <a:solidFill>
                  <a:srgbClr val="25B2E4"/>
                </a:solidFill>
              </a:rPr>
              <a:t>The closest activities to real professional circumstances (writing e-mails, activity reports,...)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1D2545"/>
                </a:solidFill>
              </a:rPr>
              <a:t>Dématérialisation </a:t>
            </a:r>
            <a:r>
              <a:rPr lang="fr-FR" sz="1200" b="1" dirty="0" smtClean="0">
                <a:solidFill>
                  <a:srgbClr val="1D2545"/>
                </a:solidFill>
              </a:rPr>
              <a:t>du Diplôme : accessible à tout moment dans un coffre-fort numérique / </a:t>
            </a:r>
            <a:r>
              <a:rPr lang="en-US" sz="1100" dirty="0" smtClean="0">
                <a:solidFill>
                  <a:srgbClr val="25B2E4"/>
                </a:solidFill>
              </a:rPr>
              <a:t>Dematerialized Diplomas: accessible at any time in a digital safe</a:t>
            </a:r>
            <a:endParaRPr lang="en-US" sz="1200" dirty="0" smtClean="0">
              <a:solidFill>
                <a:srgbClr val="25B2E4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1D2545"/>
                </a:solidFill>
              </a:rPr>
              <a:t>Résultats rapidement </a:t>
            </a:r>
            <a:r>
              <a:rPr lang="fr-FR" sz="1200" b="1" dirty="0" smtClean="0">
                <a:solidFill>
                  <a:srgbClr val="1D2545"/>
                </a:solidFill>
              </a:rPr>
              <a:t>accessibles / </a:t>
            </a:r>
            <a:r>
              <a:rPr lang="en-US" sz="1100" dirty="0" smtClean="0">
                <a:solidFill>
                  <a:srgbClr val="25B2E4"/>
                </a:solidFill>
              </a:rPr>
              <a:t>Quick results</a:t>
            </a:r>
            <a:endParaRPr lang="en-US" sz="1100" dirty="0">
              <a:solidFill>
                <a:srgbClr val="25B2E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4" y="964821"/>
            <a:ext cx="4994323" cy="352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5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 français des affaires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Faire du français une force / </a:t>
            </a:r>
            <a:r>
              <a:rPr lang="fr-FR" dirty="0" err="1" smtClean="0"/>
              <a:t>make</a:t>
            </a:r>
            <a:r>
              <a:rPr lang="fr-FR" dirty="0" smtClean="0"/>
              <a:t> french an </a:t>
            </a:r>
            <a:r>
              <a:rPr lang="fr-FR" dirty="0" err="1" smtClean="0"/>
              <a:t>asset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14067" y="2555803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Le français des affaires de la CCI Paris Ile-de-France a pour ambition de faciliter les échanges entre les entreprises à travers le monde par l’usage du français comme langue professionnelle.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1830620"/>
            <a:ext cx="9144000" cy="584775"/>
          </a:xfrm>
          <a:prstGeom prst="rect">
            <a:avLst/>
          </a:prstGeom>
          <a:solidFill>
            <a:srgbClr val="1721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Associé </a:t>
            </a:r>
            <a:r>
              <a:rPr lang="fr-FR" sz="1600" b="1" dirty="0">
                <a:solidFill>
                  <a:schemeClr val="bg1"/>
                </a:solidFill>
              </a:rPr>
              <a:t>à un projet </a:t>
            </a:r>
            <a:r>
              <a:rPr lang="fr-FR" sz="1600" b="1" dirty="0" smtClean="0">
                <a:solidFill>
                  <a:schemeClr val="bg1"/>
                </a:solidFill>
              </a:rPr>
              <a:t>professionnel, le </a:t>
            </a:r>
            <a:r>
              <a:rPr lang="fr-FR" sz="1600" b="1" smtClean="0">
                <a:solidFill>
                  <a:schemeClr val="bg1"/>
                </a:solidFill>
              </a:rPr>
              <a:t>français devient </a:t>
            </a:r>
            <a:r>
              <a:rPr lang="fr-FR" sz="1600" b="1" dirty="0" smtClean="0">
                <a:solidFill>
                  <a:schemeClr val="bg1"/>
                </a:solidFill>
              </a:rPr>
              <a:t>un atout en soi à haute valeur ajoutée</a:t>
            </a:r>
          </a:p>
          <a:p>
            <a:pPr algn="ctr"/>
            <a:r>
              <a:rPr lang="fr-FR" sz="1600" b="1" dirty="0" err="1" smtClean="0">
                <a:solidFill>
                  <a:schemeClr val="bg1"/>
                </a:solidFill>
              </a:rPr>
              <a:t>When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French </a:t>
            </a:r>
            <a:r>
              <a:rPr lang="fr-FR" sz="1600" b="1" dirty="0" err="1">
                <a:solidFill>
                  <a:schemeClr val="bg1"/>
                </a:solidFill>
              </a:rPr>
              <a:t>is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combined</a:t>
            </a:r>
            <a:r>
              <a:rPr lang="fr-FR" sz="1600" b="1" dirty="0">
                <a:solidFill>
                  <a:schemeClr val="bg1"/>
                </a:solidFill>
              </a:rPr>
              <a:t>  </a:t>
            </a:r>
            <a:r>
              <a:rPr lang="fr-FR" sz="1600" b="1" dirty="0" err="1">
                <a:solidFill>
                  <a:schemeClr val="bg1"/>
                </a:solidFill>
              </a:rPr>
              <a:t>with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career</a:t>
            </a:r>
            <a:r>
              <a:rPr lang="fr-FR" sz="1600" b="1" dirty="0">
                <a:solidFill>
                  <a:schemeClr val="bg1"/>
                </a:solidFill>
              </a:rPr>
              <a:t> objectives, </a:t>
            </a:r>
            <a:r>
              <a:rPr lang="fr-FR" sz="1600" b="1" dirty="0" err="1">
                <a:solidFill>
                  <a:schemeClr val="bg1"/>
                </a:solidFill>
              </a:rPr>
              <a:t>it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becomes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an </a:t>
            </a:r>
            <a:r>
              <a:rPr lang="fr-FR" sz="1600" b="1" dirty="0" err="1">
                <a:solidFill>
                  <a:schemeClr val="bg1"/>
                </a:solidFill>
              </a:rPr>
              <a:t>asset</a:t>
            </a:r>
            <a:r>
              <a:rPr lang="fr-FR" sz="1600" b="1" dirty="0">
                <a:solidFill>
                  <a:schemeClr val="bg1"/>
                </a:solidFill>
              </a:rPr>
              <a:t> per </a:t>
            </a:r>
            <a:r>
              <a:rPr lang="fr-FR" sz="1600" b="1" dirty="0" smtClean="0">
                <a:solidFill>
                  <a:schemeClr val="bg1"/>
                </a:solidFill>
              </a:rPr>
              <a:t>se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4067" y="3708317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Savoir exercer son métier en français permet de démultiplier ses compétences techniques et d’être encore meilleur professionnellement.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514" y="2519691"/>
            <a:ext cx="39509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French For Business </a:t>
            </a:r>
            <a:r>
              <a:rPr lang="fr-FR" sz="1400" dirty="0" err="1" smtClean="0"/>
              <a:t>from</a:t>
            </a:r>
            <a:r>
              <a:rPr lang="fr-FR" sz="1400" dirty="0" smtClean="0"/>
              <a:t> the Paris </a:t>
            </a:r>
            <a:r>
              <a:rPr lang="fr-FR" sz="1400" dirty="0" err="1" smtClean="0"/>
              <a:t>Region</a:t>
            </a:r>
            <a:r>
              <a:rPr lang="fr-FR" sz="1400" dirty="0" smtClean="0"/>
              <a:t> </a:t>
            </a:r>
            <a:r>
              <a:rPr lang="fr-FR" sz="1400" dirty="0" err="1" smtClean="0"/>
              <a:t>Chamber</a:t>
            </a:r>
            <a:r>
              <a:rPr lang="fr-FR" sz="1400" dirty="0" smtClean="0"/>
              <a:t> of Commerce and </a:t>
            </a:r>
            <a:r>
              <a:rPr lang="fr-FR" sz="1400" dirty="0" err="1" smtClean="0"/>
              <a:t>Industry</a:t>
            </a:r>
            <a:r>
              <a:rPr lang="fr-FR" sz="1400" dirty="0" smtClean="0"/>
              <a:t> </a:t>
            </a:r>
            <a:r>
              <a:rPr lang="fr-FR" sz="1400" dirty="0" err="1" smtClean="0"/>
              <a:t>aims</a:t>
            </a:r>
            <a:r>
              <a:rPr lang="fr-FR" sz="1400" dirty="0" smtClean="0"/>
              <a:t> at </a:t>
            </a:r>
            <a:r>
              <a:rPr lang="fr-FR" sz="1400" dirty="0" err="1" smtClean="0"/>
              <a:t>facilitating</a:t>
            </a:r>
            <a:r>
              <a:rPr lang="fr-FR" sz="1400" dirty="0" smtClean="0"/>
              <a:t> </a:t>
            </a:r>
            <a:r>
              <a:rPr lang="fr-FR" sz="1400" dirty="0" err="1" smtClean="0"/>
              <a:t>relationship</a:t>
            </a:r>
            <a:r>
              <a:rPr lang="fr-FR" sz="1400" dirty="0" smtClean="0"/>
              <a:t> and exchange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</a:t>
            </a:r>
            <a:r>
              <a:rPr lang="fr-FR" sz="1400" dirty="0" err="1" smtClean="0"/>
              <a:t>companies</a:t>
            </a:r>
            <a:r>
              <a:rPr lang="fr-FR" sz="1400" dirty="0" smtClean="0"/>
              <a:t> </a:t>
            </a:r>
            <a:r>
              <a:rPr lang="fr-FR" sz="1400" dirty="0" err="1" smtClean="0"/>
              <a:t>around</a:t>
            </a:r>
            <a:r>
              <a:rPr lang="fr-FR" sz="1400" dirty="0" smtClean="0"/>
              <a:t> the </a:t>
            </a:r>
            <a:r>
              <a:rPr lang="fr-FR" sz="1400" dirty="0" err="1" smtClean="0"/>
              <a:t>word</a:t>
            </a:r>
            <a:r>
              <a:rPr lang="fr-FR" sz="1400" dirty="0" smtClean="0"/>
              <a:t> by </a:t>
            </a:r>
            <a:r>
              <a:rPr lang="fr-FR" sz="1400" dirty="0" err="1" smtClean="0"/>
              <a:t>using</a:t>
            </a:r>
            <a:r>
              <a:rPr lang="fr-FR" sz="1400" dirty="0" smtClean="0"/>
              <a:t> French as a professionnel </a:t>
            </a:r>
            <a:r>
              <a:rPr lang="fr-FR" sz="1400" dirty="0" err="1" smtClean="0"/>
              <a:t>language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960296" y="1035001"/>
            <a:ext cx="4761781" cy="562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172143"/>
                </a:solidFill>
              </a:rPr>
              <a:t>NOTRE CONVICTION / OUR CONVICTION</a:t>
            </a:r>
            <a:endParaRPr lang="fr-FR" sz="2000" dirty="0">
              <a:solidFill>
                <a:srgbClr val="17214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513" y="3708317"/>
            <a:ext cx="3950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 smtClean="0"/>
              <a:t>Being</a:t>
            </a:r>
            <a:r>
              <a:rPr lang="fr-FR" sz="1400" dirty="0" smtClean="0"/>
              <a:t> able to practice </a:t>
            </a:r>
            <a:r>
              <a:rPr lang="fr-FR" sz="1400" dirty="0" err="1" smtClean="0"/>
              <a:t>your</a:t>
            </a:r>
            <a:r>
              <a:rPr lang="fr-FR" sz="1400" dirty="0" smtClean="0"/>
              <a:t> job in French </a:t>
            </a:r>
            <a:r>
              <a:rPr lang="fr-FR" sz="1400" dirty="0" err="1" smtClean="0"/>
              <a:t>allows</a:t>
            </a:r>
            <a:r>
              <a:rPr lang="fr-FR" sz="1400" dirty="0" smtClean="0"/>
              <a:t> </a:t>
            </a:r>
            <a:r>
              <a:rPr lang="fr-FR" sz="1400" dirty="0" err="1" smtClean="0"/>
              <a:t>you</a:t>
            </a:r>
            <a:r>
              <a:rPr lang="fr-FR" sz="1400" dirty="0" smtClean="0"/>
              <a:t> to </a:t>
            </a:r>
            <a:r>
              <a:rPr lang="fr-FR" sz="1400" dirty="0" err="1" smtClean="0"/>
              <a:t>multiply</a:t>
            </a:r>
            <a:r>
              <a:rPr lang="fr-FR" sz="1400" dirty="0" smtClean="0"/>
              <a:t> </a:t>
            </a:r>
            <a:r>
              <a:rPr lang="fr-FR" sz="1400" dirty="0" err="1" smtClean="0"/>
              <a:t>your</a:t>
            </a:r>
            <a:r>
              <a:rPr lang="fr-FR" sz="1400" dirty="0" smtClean="0"/>
              <a:t> </a:t>
            </a:r>
            <a:r>
              <a:rPr lang="fr-FR" sz="1400" dirty="0" err="1" smtClean="0"/>
              <a:t>technical</a:t>
            </a:r>
            <a:r>
              <a:rPr lang="fr-FR" sz="1400" dirty="0" smtClean="0"/>
              <a:t> </a:t>
            </a:r>
            <a:r>
              <a:rPr lang="fr-FR" sz="1400" dirty="0" err="1" smtClean="0"/>
              <a:t>skills</a:t>
            </a:r>
            <a:r>
              <a:rPr lang="fr-FR" sz="1400" dirty="0" smtClean="0"/>
              <a:t> and </a:t>
            </a:r>
            <a:r>
              <a:rPr lang="fr-FR" sz="1400" dirty="0" err="1" smtClean="0"/>
              <a:t>thus</a:t>
            </a:r>
            <a:r>
              <a:rPr lang="fr-FR" sz="1400" dirty="0" smtClean="0"/>
              <a:t>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even</a:t>
            </a:r>
            <a:r>
              <a:rPr lang="fr-FR" sz="1400" dirty="0" smtClean="0"/>
              <a:t> </a:t>
            </a:r>
            <a:r>
              <a:rPr lang="fr-FR" sz="1400" dirty="0" err="1" smtClean="0"/>
              <a:t>better</a:t>
            </a:r>
            <a:r>
              <a:rPr lang="fr-FR" sz="1400" dirty="0" smtClean="0"/>
              <a:t> in a </a:t>
            </a:r>
            <a:r>
              <a:rPr lang="fr-FR" sz="1400" dirty="0" err="1" smtClean="0"/>
              <a:t>professionnal</a:t>
            </a:r>
            <a:r>
              <a:rPr lang="fr-FR" sz="1400" dirty="0" smtClean="0"/>
              <a:t> </a:t>
            </a:r>
            <a:r>
              <a:rPr lang="fr-FR" sz="1400" dirty="0" err="1" smtClean="0"/>
              <a:t>capacity</a:t>
            </a:r>
            <a:endParaRPr lang="fr-FR" sz="1400" dirty="0"/>
          </a:p>
        </p:txBody>
      </p:sp>
      <p:pic>
        <p:nvPicPr>
          <p:cNvPr id="1026" name="Picture 2" descr="C:\Users\MMARKARIAN\Pictures\cq5dam.web.1200.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1465"/>
            <a:ext cx="1960296" cy="10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NOS outils de PREPARATION / </a:t>
            </a:r>
            <a:r>
              <a:rPr lang="fr-FR" sz="1200" dirty="0"/>
              <a:t>Tools </a:t>
            </a:r>
            <a:r>
              <a:rPr lang="fr-FR" sz="1200" dirty="0" smtClean="0"/>
              <a:t>TO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ready</a:t>
            </a:r>
            <a:endParaRPr lang="fr-FR" sz="1200" dirty="0"/>
          </a:p>
        </p:txBody>
      </p:sp>
      <p:pic>
        <p:nvPicPr>
          <p:cNvPr id="8" name="Picture 2" descr="\\administratif.sir\dfs$\Users\CCIR\JLECOMTE\Profil\Desktop\app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81" y="1104989"/>
            <a:ext cx="1708485" cy="11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4167" t="51842" r="70417" b="38158"/>
          <a:stretch/>
        </p:blipFill>
        <p:spPr>
          <a:xfrm>
            <a:off x="4819555" y="2212956"/>
            <a:ext cx="1595711" cy="39238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0" y="1258562"/>
            <a:ext cx="1577661" cy="1225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01911" y="2763805"/>
            <a:ext cx="1820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Sur notre site internet: </a:t>
            </a:r>
            <a:r>
              <a:rPr lang="fr-FR" sz="1400" b="1" dirty="0" smtClean="0">
                <a:solidFill>
                  <a:srgbClr val="1D2545"/>
                </a:solidFill>
              </a:rPr>
              <a:t>tutoriels </a:t>
            </a:r>
            <a:r>
              <a:rPr lang="fr-FR" sz="1400" dirty="0" smtClean="0">
                <a:solidFill>
                  <a:srgbClr val="1D2545"/>
                </a:solidFill>
              </a:rPr>
              <a:t>et</a:t>
            </a:r>
            <a:r>
              <a:rPr lang="fr-FR" sz="1400" b="1" dirty="0" smtClean="0">
                <a:solidFill>
                  <a:srgbClr val="1D2545"/>
                </a:solidFill>
              </a:rPr>
              <a:t> exemples d’épreuves</a:t>
            </a: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On our website: </a:t>
            </a:r>
            <a:r>
              <a:rPr lang="en-US" sz="1400" b="1" dirty="0" smtClean="0">
                <a:solidFill>
                  <a:srgbClr val="2AA3DB"/>
                </a:solidFill>
              </a:rPr>
              <a:t>tutorials </a:t>
            </a:r>
            <a:r>
              <a:rPr lang="en-US" sz="1400" dirty="0" smtClean="0">
                <a:solidFill>
                  <a:srgbClr val="2AA3DB"/>
                </a:solidFill>
              </a:rPr>
              <a:t>and</a:t>
            </a:r>
            <a:r>
              <a:rPr lang="en-US" sz="1400" b="1" dirty="0" smtClean="0">
                <a:solidFill>
                  <a:srgbClr val="2AA3DB"/>
                </a:solidFill>
              </a:rPr>
              <a:t> test samples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20114" y="3262145"/>
            <a:ext cx="202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Our </a:t>
            </a:r>
            <a:r>
              <a:rPr lang="en-US" sz="1400" b="1" dirty="0" smtClean="0">
                <a:solidFill>
                  <a:srgbClr val="2AA3DB"/>
                </a:solidFill>
              </a:rPr>
              <a:t>mobile </a:t>
            </a:r>
            <a:r>
              <a:rPr lang="en-US" sz="1400" b="1" dirty="0">
                <a:solidFill>
                  <a:srgbClr val="2AA3DB"/>
                </a:solidFill>
              </a:rPr>
              <a:t>application </a:t>
            </a:r>
            <a:r>
              <a:rPr lang="en-US" sz="1400" dirty="0" err="1">
                <a:solidFill>
                  <a:srgbClr val="2AA3DB"/>
                </a:solidFill>
              </a:rPr>
              <a:t>Français</a:t>
            </a:r>
            <a:r>
              <a:rPr lang="en-US" sz="1400" dirty="0">
                <a:solidFill>
                  <a:srgbClr val="2AA3DB"/>
                </a:solidFill>
              </a:rPr>
              <a:t> </a:t>
            </a:r>
            <a:r>
              <a:rPr lang="en-US" sz="1400" dirty="0" smtClean="0">
                <a:solidFill>
                  <a:srgbClr val="2AA3DB"/>
                </a:solidFill>
              </a:rPr>
              <a:t>3.0</a:t>
            </a:r>
            <a:endParaRPr lang="en-US" sz="1400" dirty="0">
              <a:solidFill>
                <a:srgbClr val="2AA3DB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01062" y="3595022"/>
            <a:ext cx="2613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Interviews, reports and video extracts adapted to the French Diplomas with our </a:t>
            </a:r>
            <a:r>
              <a:rPr lang="en-US" sz="1400" b="1" dirty="0" smtClean="0">
                <a:solidFill>
                  <a:srgbClr val="2AA3DB"/>
                </a:solidFill>
              </a:rPr>
              <a:t>partners</a:t>
            </a:r>
            <a:endParaRPr lang="en-US" sz="1400" dirty="0">
              <a:solidFill>
                <a:srgbClr val="2AA3DB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14077" y="2710990"/>
            <a:ext cx="180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Notre</a:t>
            </a:r>
            <a:r>
              <a:rPr lang="fr-FR" sz="1400" b="1" dirty="0" smtClean="0">
                <a:solidFill>
                  <a:srgbClr val="1D2545"/>
                </a:solidFill>
              </a:rPr>
              <a:t> application </a:t>
            </a:r>
            <a:r>
              <a:rPr lang="fr-FR" sz="1400" b="1" dirty="0">
                <a:solidFill>
                  <a:srgbClr val="1D2545"/>
                </a:solidFill>
              </a:rPr>
              <a:t>mobile </a:t>
            </a:r>
            <a:r>
              <a:rPr lang="fr-FR" sz="1400" dirty="0">
                <a:solidFill>
                  <a:srgbClr val="1D2545"/>
                </a:solidFill>
              </a:rPr>
              <a:t>Français 3.0</a:t>
            </a:r>
          </a:p>
        </p:txBody>
      </p:sp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91" y="1279112"/>
            <a:ext cx="1546960" cy="10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520746" y="3000535"/>
            <a:ext cx="246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1D2545"/>
                </a:solidFill>
              </a:rPr>
              <a:t>U</a:t>
            </a:r>
            <a:r>
              <a:rPr lang="fr-FR" sz="1400" dirty="0" smtClean="0">
                <a:solidFill>
                  <a:srgbClr val="1D2545"/>
                </a:solidFill>
              </a:rPr>
              <a:t>ne </a:t>
            </a:r>
            <a:r>
              <a:rPr lang="fr-FR" sz="1400" b="1" dirty="0" smtClean="0">
                <a:solidFill>
                  <a:srgbClr val="1D2545"/>
                </a:solidFill>
              </a:rPr>
              <a:t>préparation en e-learning</a:t>
            </a:r>
          </a:p>
          <a:p>
            <a:pPr algn="ctr"/>
            <a:r>
              <a:rPr lang="fr-FR" sz="1400" dirty="0" smtClean="0">
                <a:solidFill>
                  <a:srgbClr val="2AA3DB"/>
                </a:solidFill>
              </a:rPr>
              <a:t>An </a:t>
            </a:r>
            <a:r>
              <a:rPr lang="fr-FR" sz="1400" b="1" dirty="0" smtClean="0">
                <a:solidFill>
                  <a:srgbClr val="2AA3DB"/>
                </a:solidFill>
              </a:rPr>
              <a:t>e-learning training </a:t>
            </a:r>
            <a:endParaRPr lang="fr-FR" sz="1400" b="1" dirty="0">
              <a:solidFill>
                <a:srgbClr val="2AA3DB"/>
              </a:solidFill>
            </a:endParaRPr>
          </a:p>
        </p:txBody>
      </p:sp>
      <p:pic>
        <p:nvPicPr>
          <p:cNvPr id="1026" name="Picture 2" descr="Résultat de recherche d'images pour &quot;tv5 mond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65" y="1222425"/>
            <a:ext cx="1457186" cy="2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ci-paris-idf.fr/sites/default/files/formations/Images/Standards/tef-prepmyfuture-413x2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30" y="1240223"/>
            <a:ext cx="1386314" cy="99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prepmyfutur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00" y="2533054"/>
            <a:ext cx="1896774" cy="3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453448" y="2354204"/>
            <a:ext cx="1908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Des interviews, reportages et autres extraits vidéos adaptés aux objectifs des DFP avec nos </a:t>
            </a:r>
            <a:r>
              <a:rPr lang="fr-FR" sz="1400" b="1" dirty="0" smtClean="0">
                <a:solidFill>
                  <a:srgbClr val="1D2545"/>
                </a:solidFill>
              </a:rPr>
              <a:t>partenaires</a:t>
            </a:r>
            <a:endParaRPr lang="fr-FR" sz="1400" b="1" dirty="0">
              <a:solidFill>
                <a:srgbClr val="1D2545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75505" y="3774814"/>
            <a:ext cx="1806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 Le guide du candidat</a:t>
            </a:r>
          </a:p>
          <a:p>
            <a:pPr algn="ctr"/>
            <a:r>
              <a:rPr lang="fr-FR" sz="1400" dirty="0">
                <a:solidFill>
                  <a:srgbClr val="2AA3DB"/>
                </a:solidFill>
              </a:rPr>
              <a:t>t</a:t>
            </a:r>
            <a:r>
              <a:rPr lang="fr-FR" sz="1400" dirty="0" smtClean="0">
                <a:solidFill>
                  <a:srgbClr val="2AA3DB"/>
                </a:solidFill>
              </a:rPr>
              <a:t>he </a:t>
            </a:r>
            <a:r>
              <a:rPr lang="fr-FR" sz="1400" dirty="0" err="1" smtClean="0">
                <a:solidFill>
                  <a:srgbClr val="2AA3DB"/>
                </a:solidFill>
              </a:rPr>
              <a:t>candidate’s</a:t>
            </a:r>
            <a:r>
              <a:rPr lang="fr-FR" sz="1400" dirty="0" smtClean="0">
                <a:solidFill>
                  <a:srgbClr val="2AA3DB"/>
                </a:solidFill>
              </a:rPr>
              <a:t> guide book</a:t>
            </a:r>
            <a:endParaRPr lang="fr-FR" sz="1400" dirty="0">
              <a:solidFill>
                <a:srgbClr val="2AA3DB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6734339" y="3870190"/>
            <a:ext cx="241166" cy="2725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8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Ressources des formateurs / ressources for </a:t>
            </a:r>
            <a:r>
              <a:rPr lang="fr-FR" dirty="0" err="1" smtClean="0"/>
              <a:t>teachers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371937" y="2706136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Activités d’entrainement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Training activities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71937" y="993184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Fiche pédagogiques clef en main sur </a:t>
            </a:r>
            <a:r>
              <a:rPr lang="fr-FR" sz="1400" dirty="0" err="1" smtClean="0">
                <a:solidFill>
                  <a:srgbClr val="1D2545"/>
                </a:solidFill>
              </a:rPr>
              <a:t>NumériFOS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Lesson plan ready to use with </a:t>
            </a:r>
            <a:r>
              <a:rPr lang="en-US" sz="1400" dirty="0" err="1" smtClean="0">
                <a:solidFill>
                  <a:srgbClr val="2AA3DB"/>
                </a:solidFill>
              </a:rPr>
              <a:t>NumériFOS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71937" y="3266636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Biographies indicatives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Indicative biographies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71937" y="3898685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Publications scientifiques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Scientific publications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71937" y="1609958"/>
            <a:ext cx="441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Formation gratuite </a:t>
            </a:r>
            <a:r>
              <a:rPr lang="fr-FR" sz="1400" dirty="0" smtClean="0">
                <a:solidFill>
                  <a:srgbClr val="1D2545"/>
                </a:solidFill>
              </a:rPr>
              <a:t>sur l’évaluation de </a:t>
            </a:r>
            <a:r>
              <a:rPr lang="fr-FR" sz="1400" dirty="0">
                <a:solidFill>
                  <a:srgbClr val="1D2545"/>
                </a:solidFill>
              </a:rPr>
              <a:t>l’épreuve </a:t>
            </a:r>
            <a:endParaRPr lang="fr-FR" sz="1400" dirty="0" smtClean="0">
              <a:solidFill>
                <a:srgbClr val="1D2545"/>
              </a:solidFill>
            </a:endParaRPr>
          </a:p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«</a:t>
            </a:r>
            <a:r>
              <a:rPr lang="fr-FR" sz="1400" dirty="0">
                <a:solidFill>
                  <a:srgbClr val="1D2545"/>
                </a:solidFill>
              </a:rPr>
              <a:t> Interagir à l’oral </a:t>
            </a:r>
            <a:r>
              <a:rPr lang="fr-FR" sz="1400" dirty="0" smtClean="0">
                <a:solidFill>
                  <a:srgbClr val="1D2545"/>
                </a:solidFill>
              </a:rPr>
              <a:t>» 10h </a:t>
            </a:r>
            <a:r>
              <a:rPr lang="fr-FR" sz="1400" dirty="0">
                <a:solidFill>
                  <a:srgbClr val="1D2545"/>
                </a:solidFill>
              </a:rPr>
              <a:t>– en ligne</a:t>
            </a:r>
          </a:p>
          <a:p>
            <a:pPr algn="ctr"/>
            <a:r>
              <a:rPr lang="fr-FR" sz="1400" dirty="0" smtClean="0">
                <a:solidFill>
                  <a:srgbClr val="25B2E4"/>
                </a:solidFill>
              </a:rPr>
              <a:t>Free training on the good practice to </a:t>
            </a:r>
            <a:r>
              <a:rPr lang="fr-FR" sz="1400" dirty="0" err="1" smtClean="0">
                <a:solidFill>
                  <a:srgbClr val="25B2E4"/>
                </a:solidFill>
              </a:rPr>
              <a:t>properly</a:t>
            </a:r>
            <a:r>
              <a:rPr lang="fr-FR" sz="1400" dirty="0" smtClean="0">
                <a:solidFill>
                  <a:srgbClr val="25B2E4"/>
                </a:solidFill>
              </a:rPr>
              <a:t> </a:t>
            </a:r>
            <a:r>
              <a:rPr lang="fr-FR" sz="1400" dirty="0" err="1" smtClean="0">
                <a:solidFill>
                  <a:srgbClr val="25B2E4"/>
                </a:solidFill>
              </a:rPr>
              <a:t>assess</a:t>
            </a:r>
            <a:r>
              <a:rPr lang="fr-FR" sz="1400" dirty="0" smtClean="0">
                <a:solidFill>
                  <a:srgbClr val="25B2E4"/>
                </a:solidFill>
              </a:rPr>
              <a:t> </a:t>
            </a:r>
          </a:p>
          <a:p>
            <a:pPr algn="ctr"/>
            <a:r>
              <a:rPr lang="fr-FR" sz="1400" dirty="0" smtClean="0">
                <a:solidFill>
                  <a:srgbClr val="25B2E4"/>
                </a:solidFill>
              </a:rPr>
              <a:t>«</a:t>
            </a:r>
            <a:r>
              <a:rPr lang="fr-FR" sz="1400" dirty="0">
                <a:solidFill>
                  <a:srgbClr val="25B2E4"/>
                </a:solidFill>
              </a:rPr>
              <a:t> </a:t>
            </a:r>
            <a:r>
              <a:rPr lang="fr-FR" sz="1400" dirty="0" err="1">
                <a:solidFill>
                  <a:srgbClr val="25B2E4"/>
                </a:solidFill>
              </a:rPr>
              <a:t>Interact</a:t>
            </a:r>
            <a:r>
              <a:rPr lang="fr-FR" sz="1400" dirty="0">
                <a:solidFill>
                  <a:srgbClr val="25B2E4"/>
                </a:solidFill>
              </a:rPr>
              <a:t> </a:t>
            </a:r>
            <a:r>
              <a:rPr lang="fr-FR" sz="1400" dirty="0" err="1">
                <a:solidFill>
                  <a:srgbClr val="25B2E4"/>
                </a:solidFill>
              </a:rPr>
              <a:t>orally</a:t>
            </a:r>
            <a:r>
              <a:rPr lang="fr-FR" sz="1400" dirty="0">
                <a:solidFill>
                  <a:srgbClr val="25B2E4"/>
                </a:solidFill>
              </a:rPr>
              <a:t> </a:t>
            </a:r>
            <a:r>
              <a:rPr lang="fr-FR" sz="1400" dirty="0" smtClean="0">
                <a:solidFill>
                  <a:srgbClr val="25B2E4"/>
                </a:solidFill>
              </a:rPr>
              <a:t>» 10h </a:t>
            </a:r>
            <a:r>
              <a:rPr lang="fr-FR" sz="1400" dirty="0">
                <a:solidFill>
                  <a:srgbClr val="25B2E4"/>
                </a:solidFill>
              </a:rPr>
              <a:t>- online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" y="995743"/>
            <a:ext cx="2066027" cy="34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29" y="993184"/>
            <a:ext cx="2039263" cy="35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6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62044" y="1098815"/>
            <a:ext cx="3657600" cy="512448"/>
          </a:xfrm>
        </p:spPr>
        <p:txBody>
          <a:bodyPr/>
          <a:lstStyle/>
          <a:p>
            <a:r>
              <a:rPr lang="fr-FR" sz="2400" dirty="0" smtClean="0"/>
              <a:t>FORMATIONS / </a:t>
            </a:r>
            <a:r>
              <a:rPr lang="fr-FR" sz="2400" dirty="0" smtClean="0">
                <a:solidFill>
                  <a:srgbClr val="25B2E4"/>
                </a:solidFill>
              </a:rPr>
              <a:t>TRAININGS</a:t>
            </a:r>
            <a:r>
              <a:rPr lang="fr-FR" sz="2400" i="1" dirty="0" smtClean="0">
                <a:solidFill>
                  <a:srgbClr val="25B2E4"/>
                </a:solidFill>
              </a:rPr>
              <a:t> </a:t>
            </a:r>
            <a:r>
              <a:rPr lang="fr-FR" dirty="0" smtClean="0"/>
              <a:t>						</a:t>
            </a:r>
            <a:endParaRPr lang="fr-FR" i="1" dirty="0">
              <a:solidFill>
                <a:srgbClr val="25B2E4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Nos formations / </a:t>
            </a:r>
            <a:r>
              <a:rPr lang="fr-FR" dirty="0" err="1" smtClean="0"/>
              <a:t>our</a:t>
            </a:r>
            <a:r>
              <a:rPr lang="fr-FR" dirty="0" smtClean="0"/>
              <a:t> trainings</a:t>
            </a:r>
            <a:endParaRPr lang="fr-FR" dirty="0"/>
          </a:p>
        </p:txBody>
      </p:sp>
      <p:pic>
        <p:nvPicPr>
          <p:cNvPr id="1026" name="Picture 2" descr="RÃ©sultat de recherche d'images pour &quot;iFOS French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0" y="1795929"/>
            <a:ext cx="1279213" cy="6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726298" y="1795929"/>
            <a:ext cx="293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D2545"/>
                </a:solidFill>
              </a:rPr>
              <a:t>Comment élaborer un </a:t>
            </a:r>
            <a:r>
              <a:rPr lang="fr-FR" sz="1200" dirty="0">
                <a:solidFill>
                  <a:srgbClr val="1D2545"/>
                </a:solidFill>
              </a:rPr>
              <a:t>cours de français </a:t>
            </a:r>
            <a:r>
              <a:rPr lang="fr-FR" sz="1200" dirty="0" smtClean="0">
                <a:solidFill>
                  <a:srgbClr val="1D2545"/>
                </a:solidFill>
              </a:rPr>
              <a:t>professionnel ?</a:t>
            </a:r>
          </a:p>
          <a:p>
            <a:r>
              <a:rPr lang="fr-FR" sz="1200" dirty="0" smtClean="0">
                <a:solidFill>
                  <a:srgbClr val="1D2545"/>
                </a:solidFill>
              </a:rPr>
              <a:t>3 volets – 90h</a:t>
            </a:r>
          </a:p>
          <a:p>
            <a:r>
              <a:rPr lang="fr-FR" sz="1200" dirty="0" smtClean="0">
                <a:solidFill>
                  <a:srgbClr val="25B2E4"/>
                </a:solidFill>
              </a:rPr>
              <a:t>How to design a course of business French ?</a:t>
            </a:r>
          </a:p>
          <a:p>
            <a:r>
              <a:rPr lang="fr-FR" sz="1200" dirty="0" smtClean="0">
                <a:solidFill>
                  <a:srgbClr val="25B2E4"/>
                </a:solidFill>
              </a:rPr>
              <a:t>3 sections – 90h</a:t>
            </a:r>
            <a:endParaRPr lang="fr-FR" sz="1200" dirty="0">
              <a:solidFill>
                <a:srgbClr val="25B2E4"/>
              </a:solidFill>
            </a:endParaRPr>
          </a:p>
        </p:txBody>
      </p:sp>
      <p:pic>
        <p:nvPicPr>
          <p:cNvPr id="1028" name="Picture 4" descr="RÃ©sultat de recherche d'images pour &quot;DFP diplÃ´me de franÃ§ais pro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48" y="1771034"/>
            <a:ext cx="1011506" cy="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108518" y="1611263"/>
            <a:ext cx="292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D2545"/>
                </a:solidFill>
              </a:rPr>
              <a:t>Comment préparer aux Diplômes de français professionnel ?</a:t>
            </a:r>
          </a:p>
          <a:p>
            <a:r>
              <a:rPr lang="fr-FR" sz="1200" dirty="0" smtClean="0">
                <a:solidFill>
                  <a:srgbClr val="1D2545"/>
                </a:solidFill>
              </a:rPr>
              <a:t>3 à 5 jours – à Paris ou chez vous</a:t>
            </a:r>
          </a:p>
          <a:p>
            <a:r>
              <a:rPr lang="fr-FR" sz="1200" dirty="0" smtClean="0">
                <a:solidFill>
                  <a:srgbClr val="25B2E4"/>
                </a:solidFill>
              </a:rPr>
              <a:t>How to </a:t>
            </a:r>
            <a:r>
              <a:rPr lang="fr-FR" sz="1200" dirty="0" err="1" smtClean="0">
                <a:solidFill>
                  <a:srgbClr val="25B2E4"/>
                </a:solidFill>
              </a:rPr>
              <a:t>prepare</a:t>
            </a:r>
            <a:r>
              <a:rPr lang="fr-FR" sz="1200" dirty="0" smtClean="0">
                <a:solidFill>
                  <a:srgbClr val="25B2E4"/>
                </a:solidFill>
              </a:rPr>
              <a:t> for the Business French </a:t>
            </a:r>
            <a:r>
              <a:rPr lang="fr-FR" sz="1200" dirty="0" err="1" smtClean="0">
                <a:solidFill>
                  <a:srgbClr val="25B2E4"/>
                </a:solidFill>
              </a:rPr>
              <a:t>Diploma</a:t>
            </a:r>
            <a:r>
              <a:rPr lang="fr-FR" sz="1200" dirty="0" smtClean="0">
                <a:solidFill>
                  <a:srgbClr val="25B2E4"/>
                </a:solidFill>
              </a:rPr>
              <a:t>?</a:t>
            </a:r>
          </a:p>
          <a:p>
            <a:r>
              <a:rPr lang="fr-FR" sz="1200" dirty="0" smtClean="0">
                <a:solidFill>
                  <a:srgbClr val="25B2E4"/>
                </a:solidFill>
              </a:rPr>
              <a:t>3 to 5 </a:t>
            </a:r>
            <a:r>
              <a:rPr lang="fr-FR" sz="1200" dirty="0" err="1" smtClean="0">
                <a:solidFill>
                  <a:srgbClr val="25B2E4"/>
                </a:solidFill>
              </a:rPr>
              <a:t>days</a:t>
            </a:r>
            <a:r>
              <a:rPr lang="fr-FR" sz="1200" dirty="0" smtClean="0">
                <a:solidFill>
                  <a:srgbClr val="25B2E4"/>
                </a:solidFill>
              </a:rPr>
              <a:t> – in Paris or </a:t>
            </a:r>
            <a:r>
              <a:rPr lang="fr-FR" sz="1200" dirty="0" err="1" smtClean="0">
                <a:solidFill>
                  <a:srgbClr val="25B2E4"/>
                </a:solidFill>
              </a:rPr>
              <a:t>near</a:t>
            </a:r>
            <a:r>
              <a:rPr lang="fr-FR" sz="1200" dirty="0" smtClean="0">
                <a:solidFill>
                  <a:srgbClr val="25B2E4"/>
                </a:solidFill>
              </a:rPr>
              <a:t> </a:t>
            </a:r>
            <a:r>
              <a:rPr lang="fr-FR" sz="1200" dirty="0" err="1" smtClean="0">
                <a:solidFill>
                  <a:srgbClr val="25B2E4"/>
                </a:solidFill>
              </a:rPr>
              <a:t>you</a:t>
            </a:r>
            <a:endParaRPr lang="fr-FR" sz="1200" dirty="0">
              <a:solidFill>
                <a:srgbClr val="25B2E4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18007" y="3198233"/>
            <a:ext cx="266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1D2545"/>
                </a:solidFill>
              </a:rPr>
              <a:t>Créer des programmes sur-mesure </a:t>
            </a:r>
            <a:r>
              <a:rPr lang="fr-FR" sz="1200" dirty="0" smtClean="0">
                <a:solidFill>
                  <a:srgbClr val="1D2545"/>
                </a:solidFill>
              </a:rPr>
              <a:t>pour les entreprises et les institutions éducatives</a:t>
            </a:r>
            <a:endParaRPr lang="fr-FR" sz="1200" dirty="0">
              <a:solidFill>
                <a:srgbClr val="1D2545"/>
              </a:solidFill>
            </a:endParaRPr>
          </a:p>
          <a:p>
            <a:r>
              <a:rPr lang="fr-FR" sz="1200" dirty="0" smtClean="0">
                <a:solidFill>
                  <a:srgbClr val="25B2E4"/>
                </a:solidFill>
              </a:rPr>
              <a:t>Design </a:t>
            </a:r>
            <a:r>
              <a:rPr lang="fr-FR" sz="1200" dirty="0" err="1" smtClean="0">
                <a:solidFill>
                  <a:srgbClr val="25B2E4"/>
                </a:solidFill>
              </a:rPr>
              <a:t>tailor</a:t>
            </a:r>
            <a:r>
              <a:rPr lang="fr-FR" sz="1200" dirty="0">
                <a:solidFill>
                  <a:srgbClr val="25B2E4"/>
                </a:solidFill>
              </a:rPr>
              <a:t>-</a:t>
            </a:r>
            <a:r>
              <a:rPr lang="fr-FR" sz="1200" dirty="0" smtClean="0">
                <a:solidFill>
                  <a:srgbClr val="25B2E4"/>
                </a:solidFill>
              </a:rPr>
              <a:t>made programs for </a:t>
            </a:r>
            <a:r>
              <a:rPr lang="fr-FR" sz="1200" dirty="0" err="1" smtClean="0">
                <a:solidFill>
                  <a:srgbClr val="25B2E4"/>
                </a:solidFill>
              </a:rPr>
              <a:t>companies</a:t>
            </a:r>
            <a:r>
              <a:rPr lang="fr-FR" sz="1200" dirty="0" smtClean="0">
                <a:solidFill>
                  <a:srgbClr val="25B2E4"/>
                </a:solidFill>
              </a:rPr>
              <a:t> and </a:t>
            </a:r>
            <a:r>
              <a:rPr lang="fr-FR" sz="1200" dirty="0" err="1" smtClean="0">
                <a:solidFill>
                  <a:srgbClr val="25B2E4"/>
                </a:solidFill>
              </a:rPr>
              <a:t>educative</a:t>
            </a:r>
            <a:r>
              <a:rPr lang="fr-FR" sz="1200" dirty="0" smtClean="0">
                <a:solidFill>
                  <a:srgbClr val="25B2E4"/>
                </a:solidFill>
              </a:rPr>
              <a:t> institutions</a:t>
            </a:r>
          </a:p>
        </p:txBody>
      </p:sp>
      <p:sp>
        <p:nvSpPr>
          <p:cNvPr id="9" name="AutoShape 7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108518" y="3163726"/>
            <a:ext cx="266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D2545"/>
                </a:solidFill>
              </a:rPr>
              <a:t>Les clés du développement commercial du français professionnel</a:t>
            </a:r>
          </a:p>
          <a:p>
            <a:r>
              <a:rPr lang="fr-FR" sz="1200" dirty="0" smtClean="0">
                <a:solidFill>
                  <a:srgbClr val="1D2545"/>
                </a:solidFill>
              </a:rPr>
              <a:t>4 modules – 2 jours / module</a:t>
            </a:r>
          </a:p>
          <a:p>
            <a:r>
              <a:rPr lang="fr-FR" sz="1200" dirty="0" smtClean="0">
                <a:solidFill>
                  <a:srgbClr val="25B2E4"/>
                </a:solidFill>
              </a:rPr>
              <a:t>Key to </a:t>
            </a:r>
            <a:r>
              <a:rPr lang="fr-FR" sz="1200" dirty="0" err="1" smtClean="0">
                <a:solidFill>
                  <a:srgbClr val="25B2E4"/>
                </a:solidFill>
              </a:rPr>
              <a:t>develop</a:t>
            </a:r>
            <a:r>
              <a:rPr lang="fr-FR" sz="1200" dirty="0" smtClean="0">
                <a:solidFill>
                  <a:srgbClr val="25B2E4"/>
                </a:solidFill>
              </a:rPr>
              <a:t> </a:t>
            </a:r>
            <a:r>
              <a:rPr lang="fr-FR" sz="1200" dirty="0" err="1" smtClean="0">
                <a:solidFill>
                  <a:srgbClr val="25B2E4"/>
                </a:solidFill>
              </a:rPr>
              <a:t>your</a:t>
            </a:r>
            <a:r>
              <a:rPr lang="fr-FR" sz="1200" dirty="0" smtClean="0">
                <a:solidFill>
                  <a:srgbClr val="25B2E4"/>
                </a:solidFill>
              </a:rPr>
              <a:t> business French </a:t>
            </a:r>
            <a:r>
              <a:rPr lang="fr-FR" sz="1200" dirty="0" err="1" smtClean="0">
                <a:solidFill>
                  <a:srgbClr val="25B2E4"/>
                </a:solidFill>
              </a:rPr>
              <a:t>activity</a:t>
            </a:r>
            <a:endParaRPr lang="fr-FR" sz="1200" dirty="0" smtClean="0">
              <a:solidFill>
                <a:srgbClr val="25B2E4"/>
              </a:solidFill>
            </a:endParaRPr>
          </a:p>
          <a:p>
            <a:r>
              <a:rPr lang="fr-FR" sz="1200" dirty="0" smtClean="0">
                <a:solidFill>
                  <a:srgbClr val="25B2E4"/>
                </a:solidFill>
              </a:rPr>
              <a:t>4 </a:t>
            </a:r>
            <a:r>
              <a:rPr lang="fr-FR" sz="1200" dirty="0" err="1" smtClean="0">
                <a:solidFill>
                  <a:srgbClr val="25B2E4"/>
                </a:solidFill>
              </a:rPr>
              <a:t>units</a:t>
            </a:r>
            <a:r>
              <a:rPr lang="fr-FR" sz="1200" dirty="0" smtClean="0">
                <a:solidFill>
                  <a:srgbClr val="25B2E4"/>
                </a:solidFill>
              </a:rPr>
              <a:t> – 2 </a:t>
            </a:r>
            <a:r>
              <a:rPr lang="fr-FR" sz="1200" dirty="0" err="1" smtClean="0">
                <a:solidFill>
                  <a:srgbClr val="25B2E4"/>
                </a:solidFill>
              </a:rPr>
              <a:t>days</a:t>
            </a:r>
            <a:r>
              <a:rPr lang="fr-FR" sz="1200" dirty="0" smtClean="0">
                <a:solidFill>
                  <a:srgbClr val="25B2E4"/>
                </a:solidFill>
              </a:rPr>
              <a:t> / unit</a:t>
            </a:r>
            <a:endParaRPr lang="fr-FR" sz="1200" dirty="0">
              <a:solidFill>
                <a:srgbClr val="25B2E4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102087" y="1699404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102087" y="3234457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726297" y="1781644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718007" y="3163726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K:\DRIE\MARKETING&amp;COMMERCIAL\2_COMMUNICATION\5_OUTILS DE COM\8_IMAGES\IMAGES HD\Regormark-Fotolia_798974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5" y="3159959"/>
            <a:ext cx="1278708" cy="9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DRIE\MARKETING&amp;COMMERCIAL\2_COMMUNICATION\5_OUTILS DE COM\8_IMAGES\IMAGES HD\WavebreakmediaMicro-Fotolia 155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4" y="3372254"/>
            <a:ext cx="1228660" cy="78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750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 smtClean="0"/>
              <a:t>Le Français DES AFFAIRES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/>
              <a:t>Quelques chiffres probants / </a:t>
            </a:r>
            <a:r>
              <a:rPr lang="fr-FR" sz="1200" dirty="0" err="1"/>
              <a:t>Compelling</a:t>
            </a:r>
            <a:r>
              <a:rPr lang="fr-FR" sz="1200" dirty="0"/>
              <a:t> </a:t>
            </a:r>
            <a:r>
              <a:rPr lang="fr-FR" sz="1200" dirty="0" smtClean="0"/>
              <a:t>data</a:t>
            </a:r>
            <a:endParaRPr lang="fr-FR" sz="120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2199735" y="3723836"/>
            <a:ext cx="7471391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2545"/>
                </a:solidFill>
                <a:effectLst/>
                <a:uLnTx/>
                <a:uFillTx/>
                <a:latin typeface="Calibri"/>
              </a:rPr>
              <a:t>Centres de passation à travers les 5 continents</a:t>
            </a:r>
          </a:p>
          <a:p>
            <a:pPr lvl="0">
              <a:defRPr/>
            </a:pPr>
            <a:r>
              <a:rPr lang="en-US" sz="1600" b="0" dirty="0" smtClean="0">
                <a:solidFill>
                  <a:srgbClr val="1D2545"/>
                </a:solidFill>
              </a:rPr>
              <a:t>Certified </a:t>
            </a:r>
            <a:r>
              <a:rPr lang="en-US" sz="1600" b="0" dirty="0">
                <a:solidFill>
                  <a:srgbClr val="1D2545"/>
                </a:solidFill>
              </a:rPr>
              <a:t>centers all around the world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545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39479" y="1121431"/>
            <a:ext cx="1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6</a:t>
            </a:r>
            <a:r>
              <a:rPr lang="fr-FR" sz="2800" dirty="0">
                <a:solidFill>
                  <a:srgbClr val="00B0F0"/>
                </a:solidFill>
              </a:rPr>
              <a:t> </a:t>
            </a:r>
            <a:r>
              <a:rPr lang="fr-FR" sz="2800" b="1" dirty="0">
                <a:solidFill>
                  <a:srgbClr val="00B0F0"/>
                </a:solidFill>
              </a:rPr>
              <a:t>000</a:t>
            </a:r>
            <a:r>
              <a:rPr lang="fr-FR" sz="2800" b="1" dirty="0">
                <a:solidFill>
                  <a:srgbClr val="1F497D"/>
                </a:solidFill>
              </a:rPr>
              <a:t>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199735" y="1121431"/>
            <a:ext cx="63317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Bef>
                <a:spcPct val="20000"/>
              </a:spcBef>
              <a:defRPr/>
            </a:pPr>
            <a:r>
              <a:rPr lang="fr-FR" b="1" dirty="0">
                <a:solidFill>
                  <a:srgbClr val="1D2545"/>
                </a:solidFill>
              </a:rPr>
              <a:t>D</a:t>
            </a:r>
            <a:r>
              <a:rPr lang="fr-FR" b="1" dirty="0" smtClean="0">
                <a:solidFill>
                  <a:srgbClr val="1D2545"/>
                </a:solidFill>
              </a:rPr>
              <a:t>iplômes </a:t>
            </a:r>
            <a:r>
              <a:rPr lang="fr-FR" b="1" dirty="0">
                <a:solidFill>
                  <a:srgbClr val="1D2545"/>
                </a:solidFill>
              </a:rPr>
              <a:t>de français professionnel délivrés chaque </a:t>
            </a:r>
            <a:r>
              <a:rPr lang="fr-FR" b="1" dirty="0" smtClean="0">
                <a:solidFill>
                  <a:srgbClr val="1D2545"/>
                </a:solidFill>
              </a:rPr>
              <a:t>année</a:t>
            </a: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fr-FR" sz="1600" dirty="0">
                <a:solidFill>
                  <a:srgbClr val="1D2545"/>
                </a:solidFill>
              </a:rPr>
              <a:t>Business French </a:t>
            </a:r>
            <a:r>
              <a:rPr lang="fr-FR" sz="1600" dirty="0" err="1">
                <a:solidFill>
                  <a:srgbClr val="1D2545"/>
                </a:solidFill>
              </a:rPr>
              <a:t>Diplomas</a:t>
            </a:r>
            <a:r>
              <a:rPr lang="fr-FR" sz="1600" dirty="0">
                <a:solidFill>
                  <a:srgbClr val="1D2545"/>
                </a:solidFill>
              </a:rPr>
              <a:t> </a:t>
            </a:r>
            <a:r>
              <a:rPr lang="fr-FR" sz="1600" dirty="0" err="1" smtClean="0">
                <a:solidFill>
                  <a:srgbClr val="1D2545"/>
                </a:solidFill>
              </a:rPr>
              <a:t>rewarded</a:t>
            </a:r>
            <a:r>
              <a:rPr lang="fr-FR" sz="1600" dirty="0" smtClean="0">
                <a:solidFill>
                  <a:srgbClr val="1D2545"/>
                </a:solidFill>
              </a:rPr>
              <a:t> </a:t>
            </a:r>
            <a:r>
              <a:rPr lang="fr-FR" sz="1600" dirty="0" err="1" smtClean="0">
                <a:solidFill>
                  <a:srgbClr val="1D2545"/>
                </a:solidFill>
              </a:rPr>
              <a:t>each</a:t>
            </a:r>
            <a:r>
              <a:rPr lang="fr-FR" sz="1600" dirty="0" smtClean="0">
                <a:solidFill>
                  <a:srgbClr val="1D2545"/>
                </a:solidFill>
              </a:rPr>
              <a:t> </a:t>
            </a:r>
            <a:r>
              <a:rPr lang="fr-FR" sz="1600" dirty="0" err="1" smtClean="0">
                <a:solidFill>
                  <a:srgbClr val="1D2545"/>
                </a:solidFill>
              </a:rPr>
              <a:t>years</a:t>
            </a:r>
            <a:endParaRPr lang="fr-FR" sz="1600" b="1" dirty="0">
              <a:solidFill>
                <a:srgbClr val="1D254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8518" y="1947223"/>
            <a:ext cx="123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40 000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99735" y="1885668"/>
            <a:ext cx="5917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D2545"/>
                </a:solidFill>
              </a:rPr>
              <a:t>Tests </a:t>
            </a:r>
            <a:r>
              <a:rPr lang="fr-FR" b="1" dirty="0">
                <a:solidFill>
                  <a:srgbClr val="1D2545"/>
                </a:solidFill>
              </a:rPr>
              <a:t>par an qui facilitent la mobilité </a:t>
            </a:r>
            <a:r>
              <a:rPr lang="fr-FR" b="1" dirty="0" smtClean="0">
                <a:solidFill>
                  <a:srgbClr val="1D2545"/>
                </a:solidFill>
              </a:rPr>
              <a:t>internationale</a:t>
            </a:r>
          </a:p>
          <a:p>
            <a:r>
              <a:rPr lang="fr-FR" sz="1600" dirty="0" smtClean="0">
                <a:solidFill>
                  <a:srgbClr val="1D2545"/>
                </a:solidFill>
              </a:rPr>
              <a:t>Tests </a:t>
            </a:r>
            <a:r>
              <a:rPr lang="fr-FR" sz="1600" dirty="0">
                <a:solidFill>
                  <a:srgbClr val="1D2545"/>
                </a:solidFill>
              </a:rPr>
              <a:t>per </a:t>
            </a:r>
            <a:r>
              <a:rPr lang="fr-FR" sz="1600" dirty="0" err="1">
                <a:solidFill>
                  <a:srgbClr val="1D2545"/>
                </a:solidFill>
              </a:rPr>
              <a:t>year</a:t>
            </a:r>
            <a:r>
              <a:rPr lang="fr-FR" sz="1600" dirty="0">
                <a:solidFill>
                  <a:srgbClr val="1D2545"/>
                </a:solidFill>
              </a:rPr>
              <a:t> to </a:t>
            </a:r>
            <a:r>
              <a:rPr lang="fr-FR" sz="1600" dirty="0" err="1">
                <a:solidFill>
                  <a:srgbClr val="1D2545"/>
                </a:solidFill>
              </a:rPr>
              <a:t>facilitate</a:t>
            </a:r>
            <a:r>
              <a:rPr lang="fr-FR" sz="1600" dirty="0">
                <a:solidFill>
                  <a:srgbClr val="1D2545"/>
                </a:solidFill>
              </a:rPr>
              <a:t> international </a:t>
            </a:r>
            <a:r>
              <a:rPr lang="fr-FR" sz="1600" dirty="0" err="1">
                <a:solidFill>
                  <a:srgbClr val="1D2545"/>
                </a:solidFill>
              </a:rPr>
              <a:t>mobility</a:t>
            </a:r>
            <a:endParaRPr lang="fr-FR" sz="1600" dirty="0">
              <a:solidFill>
                <a:srgbClr val="1D254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86926" y="2906219"/>
            <a:ext cx="113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1 500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99735" y="2798496"/>
            <a:ext cx="659829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1D2545"/>
                </a:solidFill>
              </a:rPr>
              <a:t>Formateurs </a:t>
            </a:r>
            <a:r>
              <a:rPr lang="fr-FR" b="1" dirty="0">
                <a:solidFill>
                  <a:srgbClr val="1D2545"/>
                </a:solidFill>
              </a:rPr>
              <a:t>formés chaque année à l’enseignement du français </a:t>
            </a:r>
            <a:r>
              <a:rPr lang="fr-FR" b="1" dirty="0" smtClean="0">
                <a:solidFill>
                  <a:srgbClr val="1D2545"/>
                </a:solidFill>
              </a:rPr>
              <a:t>professionnel </a:t>
            </a:r>
          </a:p>
          <a:p>
            <a:pPr lvl="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1D2545"/>
                </a:solidFill>
              </a:rPr>
              <a:t>Trainers </a:t>
            </a:r>
            <a:r>
              <a:rPr lang="en-US" sz="1600" dirty="0">
                <a:solidFill>
                  <a:srgbClr val="1D2545"/>
                </a:solidFill>
              </a:rPr>
              <a:t>trained each year </a:t>
            </a:r>
            <a:r>
              <a:rPr lang="fr-FR" sz="1600" dirty="0">
                <a:solidFill>
                  <a:srgbClr val="1D2545"/>
                </a:solidFill>
              </a:rPr>
              <a:t>to </a:t>
            </a:r>
            <a:r>
              <a:rPr lang="fr-FR" sz="1600" dirty="0" err="1">
                <a:solidFill>
                  <a:srgbClr val="1D2545"/>
                </a:solidFill>
              </a:rPr>
              <a:t>teach</a:t>
            </a:r>
            <a:r>
              <a:rPr lang="fr-FR" sz="1600" dirty="0">
                <a:solidFill>
                  <a:srgbClr val="1D2545"/>
                </a:solidFill>
              </a:rPr>
              <a:t> business </a:t>
            </a:r>
            <a:r>
              <a:rPr lang="fr-FR" sz="1600" dirty="0" smtClean="0">
                <a:solidFill>
                  <a:srgbClr val="1D2545"/>
                </a:solidFill>
              </a:rPr>
              <a:t>French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58656" y="3723836"/>
            <a:ext cx="87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4607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73834" y="1764340"/>
            <a:ext cx="6384341" cy="86177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FR" sz="2400" dirty="0" smtClean="0"/>
              <a:t>TOUT SAVOIR SUR LES DIPLOMES DE FRANCAIS PROFESSIONNEL :</a:t>
            </a:r>
            <a:endParaRPr lang="fr-FR" sz="24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874C-18A2-45E6-B367-6B103E1ACBA9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d‘industrie de région Paris Île-de-France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36377" y="3505943"/>
            <a:ext cx="4238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spc="110" dirty="0" smtClean="0">
                <a:solidFill>
                  <a:schemeClr val="bg1"/>
                </a:solidFill>
              </a:rPr>
              <a:t>www.lefrancaisdesaffaires.fr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</a:rPr>
              <a:t>francais@cci-paris-idf.fr</a:t>
            </a:r>
            <a:endParaRPr lang="fr-FR" sz="2400" b="1" spc="110" dirty="0" smtClean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2" y="1899149"/>
            <a:ext cx="612000" cy="61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626" y="4537494"/>
            <a:ext cx="9152625" cy="60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K:\DRIE\_COMMUN_DRIE\NOS OUTILS DE COMMUNICATION\Logo CCIR\CCI Quadri PARIS I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61" y="4704942"/>
            <a:ext cx="1891027" cy="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:\DRIE\_COMMUN_DRIE\NOS OUTILS DE COMMUNICATION\NOUVEAU logo Le Fr des Affaires\logo-francais-affaires-fin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" y="4488078"/>
            <a:ext cx="2482659" cy="6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65902" y="2638631"/>
            <a:ext cx="510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TO KNOW MORE ABOUT BUSINESS FRENCH </a:t>
            </a:r>
            <a:r>
              <a:rPr lang="fr-FR" sz="2400" dirty="0" smtClean="0">
                <a:solidFill>
                  <a:schemeClr val="bg1"/>
                </a:solidFill>
              </a:rPr>
              <a:t>DIPLOMAS: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74589" y="361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0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 français à travers le monde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La francophonie en </a:t>
            </a:r>
            <a:r>
              <a:rPr lang="fr-FR" dirty="0"/>
              <a:t>essor / </a:t>
            </a:r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of the </a:t>
            </a:r>
            <a:r>
              <a:rPr lang="fr-FR" dirty="0"/>
              <a:t>FRENCH SPEAKING </a:t>
            </a:r>
            <a:r>
              <a:rPr lang="fr-FR" dirty="0" smtClean="0"/>
              <a:t>WORLD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4827" y="986925"/>
            <a:ext cx="42514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 dirty="0" smtClean="0">
                <a:solidFill>
                  <a:srgbClr val="1D2545"/>
                </a:solidFill>
              </a:rPr>
              <a:t>274 </a:t>
            </a:r>
            <a:r>
              <a:rPr lang="fr-FR" sz="1400" dirty="0" smtClean="0">
                <a:solidFill>
                  <a:srgbClr val="1D2545"/>
                </a:solidFill>
              </a:rPr>
              <a:t>millions de francophones dans le monde</a:t>
            </a:r>
            <a:endParaRPr lang="fr-FR" sz="1400" dirty="0">
              <a:solidFill>
                <a:srgbClr val="1D254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400" b="1" dirty="0" smtClean="0">
                <a:solidFill>
                  <a:srgbClr val="1D2545"/>
                </a:solidFill>
              </a:rPr>
              <a:t>125</a:t>
            </a:r>
            <a:r>
              <a:rPr lang="fr-FR" sz="1400" dirty="0" smtClean="0">
                <a:solidFill>
                  <a:srgbClr val="1D2545"/>
                </a:solidFill>
              </a:rPr>
              <a:t> millions d’apprenants en français à travers le globe</a:t>
            </a:r>
            <a:endParaRPr lang="fr-FR" sz="1400" dirty="0">
              <a:solidFill>
                <a:srgbClr val="1D254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400" b="1" dirty="0">
                <a:solidFill>
                  <a:srgbClr val="1D2545"/>
                </a:solidFill>
              </a:rPr>
              <a:t>2ème</a:t>
            </a:r>
            <a:r>
              <a:rPr lang="fr-FR" sz="1400" dirty="0">
                <a:solidFill>
                  <a:srgbClr val="1D2545"/>
                </a:solidFill>
              </a:rPr>
              <a:t> langue étrangère apprise après </a:t>
            </a:r>
            <a:r>
              <a:rPr lang="fr-FR" sz="1400" dirty="0" smtClean="0">
                <a:solidFill>
                  <a:srgbClr val="1D2545"/>
                </a:solidFill>
              </a:rPr>
              <a:t>l’anglais</a:t>
            </a:r>
            <a:endParaRPr lang="fr-FR" sz="1400" dirty="0">
              <a:solidFill>
                <a:srgbClr val="1D254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rgbClr val="1D2545"/>
                </a:solidFill>
              </a:rPr>
              <a:t>Plus de </a:t>
            </a:r>
            <a:r>
              <a:rPr lang="fr-FR" sz="1400" b="1" dirty="0">
                <a:solidFill>
                  <a:srgbClr val="1D2545"/>
                </a:solidFill>
              </a:rPr>
              <a:t>84</a:t>
            </a:r>
            <a:r>
              <a:rPr lang="fr-FR" sz="1400" dirty="0">
                <a:solidFill>
                  <a:srgbClr val="1D2545"/>
                </a:solidFill>
              </a:rPr>
              <a:t> Etats et Gouvernements favorisent le développement de l’usage du français </a:t>
            </a:r>
            <a:endParaRPr lang="fr-FR" sz="1400" b="1" dirty="0">
              <a:solidFill>
                <a:srgbClr val="1D2545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27" y="3602111"/>
            <a:ext cx="108000" cy="1583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27" y="3937754"/>
            <a:ext cx="108000" cy="1583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0" y="1137206"/>
            <a:ext cx="108000" cy="15830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28827" y="2827182"/>
            <a:ext cx="38188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rgbClr val="2AA3DB"/>
                </a:solidFill>
              </a:rPr>
              <a:t>274</a:t>
            </a:r>
            <a:r>
              <a:rPr lang="en-US" sz="1400" dirty="0">
                <a:solidFill>
                  <a:srgbClr val="2AA3DB"/>
                </a:solidFill>
              </a:rPr>
              <a:t> million French speakers </a:t>
            </a:r>
            <a:r>
              <a:rPr lang="en-US" sz="1400" dirty="0" smtClean="0">
                <a:solidFill>
                  <a:srgbClr val="2AA3DB"/>
                </a:solidFill>
              </a:rPr>
              <a:t>worldwide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rgbClr val="2AA3DB"/>
                </a:solidFill>
              </a:rPr>
              <a:t>125</a:t>
            </a:r>
            <a:r>
              <a:rPr lang="en-US" sz="1400" dirty="0">
                <a:solidFill>
                  <a:srgbClr val="2AA3DB"/>
                </a:solidFill>
              </a:rPr>
              <a:t> million learners in French across the </a:t>
            </a:r>
            <a:r>
              <a:rPr lang="en-US" sz="1400" dirty="0" smtClean="0">
                <a:solidFill>
                  <a:srgbClr val="2AA3DB"/>
                </a:solidFill>
              </a:rPr>
              <a:t>globe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rgbClr val="2AA3DB"/>
                </a:solidFill>
              </a:rPr>
              <a:t>2nd</a:t>
            </a:r>
            <a:r>
              <a:rPr lang="en-US" sz="1400" dirty="0">
                <a:solidFill>
                  <a:srgbClr val="2AA3DB"/>
                </a:solidFill>
              </a:rPr>
              <a:t> most studied language in the world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AA3DB"/>
                </a:solidFill>
              </a:rPr>
              <a:t>More than </a:t>
            </a:r>
            <a:r>
              <a:rPr lang="en-US" sz="1400" b="1" dirty="0">
                <a:solidFill>
                  <a:srgbClr val="2AA3DB"/>
                </a:solidFill>
              </a:rPr>
              <a:t>84</a:t>
            </a:r>
            <a:r>
              <a:rPr lang="en-US" sz="1400" dirty="0">
                <a:solidFill>
                  <a:srgbClr val="2AA3DB"/>
                </a:solidFill>
              </a:rPr>
              <a:t> states and governments promote the use </a:t>
            </a:r>
            <a:r>
              <a:rPr lang="en-US" sz="1400" dirty="0" smtClean="0">
                <a:solidFill>
                  <a:srgbClr val="2AA3DB"/>
                </a:solidFill>
              </a:rPr>
              <a:t>of </a:t>
            </a:r>
            <a:r>
              <a:rPr lang="en-US" sz="1400" dirty="0">
                <a:solidFill>
                  <a:srgbClr val="2AA3DB"/>
                </a:solidFill>
              </a:rPr>
              <a:t>French </a:t>
            </a:r>
            <a:r>
              <a:rPr lang="en-US" sz="1400" dirty="0" smtClean="0">
                <a:solidFill>
                  <a:srgbClr val="2AA3DB"/>
                </a:solidFill>
              </a:rPr>
              <a:t>language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2" y="3009379"/>
            <a:ext cx="108000" cy="1583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2" y="3334120"/>
            <a:ext cx="108000" cy="15830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27" y="1458848"/>
            <a:ext cx="108000" cy="15830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66" y="1761854"/>
            <a:ext cx="108000" cy="15830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99" y="2085586"/>
            <a:ext cx="108000" cy="158301"/>
          </a:xfrm>
          <a:prstGeom prst="rect">
            <a:avLst/>
          </a:prstGeom>
        </p:spPr>
      </p:pic>
      <p:pic>
        <p:nvPicPr>
          <p:cNvPr id="19" name="Picture 2" descr="C:\Users\MMARKARIAN\Pictures\locuteurs_quotidi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12" y="910555"/>
            <a:ext cx="4079415" cy="36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 français à travers le monde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LE Français comme langue d’avenir / </a:t>
            </a:r>
            <a:r>
              <a:rPr lang="fr-FR" dirty="0" err="1" smtClean="0"/>
              <a:t>fench</a:t>
            </a:r>
            <a:r>
              <a:rPr lang="fr-FR" dirty="0" smtClean="0"/>
              <a:t> as </a:t>
            </a:r>
            <a:r>
              <a:rPr lang="fr-FR" dirty="0" err="1" smtClean="0"/>
              <a:t>language</a:t>
            </a:r>
            <a:r>
              <a:rPr lang="fr-FR" dirty="0" smtClean="0"/>
              <a:t> of </a:t>
            </a:r>
            <a:r>
              <a:rPr lang="fr-FR" dirty="0" err="1" smtClean="0"/>
              <a:t>opportunities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733" y="1575959"/>
            <a:ext cx="4251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3</a:t>
            </a:r>
            <a:r>
              <a:rPr lang="fr-FR" sz="1400" b="1" baseline="30000" dirty="0" smtClean="0">
                <a:solidFill>
                  <a:srgbClr val="1D2545"/>
                </a:solidFill>
              </a:rPr>
              <a:t>ème</a:t>
            </a:r>
            <a:r>
              <a:rPr lang="fr-FR" sz="1400" b="1" dirty="0" smtClean="0">
                <a:solidFill>
                  <a:srgbClr val="1D2545"/>
                </a:solidFill>
              </a:rPr>
              <a:t> langue des affaires</a:t>
            </a:r>
          </a:p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4</a:t>
            </a:r>
            <a:r>
              <a:rPr lang="fr-FR" sz="1400" b="1" baseline="30000" dirty="0" smtClean="0">
                <a:solidFill>
                  <a:srgbClr val="1D2545"/>
                </a:solidFill>
              </a:rPr>
              <a:t>ème</a:t>
            </a:r>
            <a:r>
              <a:rPr lang="fr-FR" sz="1400" b="1" dirty="0" smtClean="0">
                <a:solidFill>
                  <a:srgbClr val="1D2545"/>
                </a:solidFill>
              </a:rPr>
              <a:t> langue d’internet</a:t>
            </a:r>
          </a:p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5</a:t>
            </a:r>
            <a:r>
              <a:rPr lang="fr-FR" sz="1400" b="1" baseline="30000" dirty="0" smtClean="0">
                <a:solidFill>
                  <a:srgbClr val="1D2545"/>
                </a:solidFill>
              </a:rPr>
              <a:t>ème</a:t>
            </a:r>
            <a:r>
              <a:rPr lang="fr-FR" sz="1400" b="1" dirty="0" smtClean="0">
                <a:solidFill>
                  <a:srgbClr val="1D2545"/>
                </a:solidFill>
              </a:rPr>
              <a:t> langue la plus parlée</a:t>
            </a:r>
          </a:p>
          <a:p>
            <a:pPr algn="just"/>
            <a:r>
              <a:rPr lang="fr-FR" sz="2400" b="1" dirty="0">
                <a:solidFill>
                  <a:srgbClr val="1D2545"/>
                </a:solidFill>
              </a:rPr>
              <a:t>60%</a:t>
            </a:r>
            <a:r>
              <a:rPr lang="fr-FR" sz="1400" b="1" dirty="0">
                <a:solidFill>
                  <a:srgbClr val="1D2545"/>
                </a:solidFill>
              </a:rPr>
              <a:t> des francophones ont moins de 30 </a:t>
            </a:r>
            <a:r>
              <a:rPr lang="fr-FR" sz="1400" b="1" dirty="0" smtClean="0">
                <a:solidFill>
                  <a:srgbClr val="1D2545"/>
                </a:solidFill>
              </a:rPr>
              <a:t>ans</a:t>
            </a:r>
          </a:p>
          <a:p>
            <a:pPr algn="just"/>
            <a:r>
              <a:rPr lang="fr-FR" sz="2400" b="1" dirty="0">
                <a:solidFill>
                  <a:srgbClr val="1D2545"/>
                </a:solidFill>
              </a:rPr>
              <a:t>1</a:t>
            </a:r>
            <a:r>
              <a:rPr lang="fr-FR" sz="1400" b="1" dirty="0">
                <a:solidFill>
                  <a:srgbClr val="1D2545"/>
                </a:solidFill>
              </a:rPr>
              <a:t> personne sur </a:t>
            </a:r>
            <a:r>
              <a:rPr lang="fr-FR" sz="2400" b="1" dirty="0">
                <a:solidFill>
                  <a:srgbClr val="1D2545"/>
                </a:solidFill>
              </a:rPr>
              <a:t>13</a:t>
            </a:r>
            <a:r>
              <a:rPr lang="fr-FR" sz="1400" b="1" dirty="0">
                <a:solidFill>
                  <a:srgbClr val="1D2545"/>
                </a:solidFill>
              </a:rPr>
              <a:t> parlera français en </a:t>
            </a:r>
            <a:r>
              <a:rPr lang="fr-FR" sz="1400" b="1" dirty="0" smtClean="0">
                <a:solidFill>
                  <a:srgbClr val="1D2545"/>
                </a:solidFill>
              </a:rPr>
              <a:t>2050</a:t>
            </a:r>
          </a:p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85%</a:t>
            </a:r>
            <a:r>
              <a:rPr lang="fr-FR" sz="1400" b="1" dirty="0" smtClean="0">
                <a:solidFill>
                  <a:srgbClr val="1D2545"/>
                </a:solidFill>
              </a:rPr>
              <a:t> des </a:t>
            </a:r>
            <a:r>
              <a:rPr lang="fr-FR" sz="1400" b="1" dirty="0">
                <a:solidFill>
                  <a:srgbClr val="1D2545"/>
                </a:solidFill>
              </a:rPr>
              <a:t>francophones </a:t>
            </a:r>
            <a:r>
              <a:rPr lang="fr-FR" sz="1400" b="1" dirty="0" smtClean="0">
                <a:solidFill>
                  <a:srgbClr val="1D2545"/>
                </a:solidFill>
              </a:rPr>
              <a:t>seront </a:t>
            </a:r>
            <a:r>
              <a:rPr lang="fr-FR" sz="1400" b="1" dirty="0">
                <a:solidFill>
                  <a:srgbClr val="1D2545"/>
                </a:solidFill>
              </a:rPr>
              <a:t>en Afrique en </a:t>
            </a:r>
            <a:r>
              <a:rPr lang="fr-FR" sz="1400" b="1" dirty="0" smtClean="0">
                <a:solidFill>
                  <a:srgbClr val="1D2545"/>
                </a:solidFill>
              </a:rPr>
              <a:t>2050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54412" y="2080899"/>
            <a:ext cx="4813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2AA3DB"/>
                </a:solidFill>
              </a:rPr>
              <a:t>3</a:t>
            </a:r>
            <a:r>
              <a:rPr lang="fr-FR" sz="1400" b="1" dirty="0" smtClean="0">
                <a:solidFill>
                  <a:srgbClr val="2AA3DB"/>
                </a:solidFill>
              </a:rPr>
              <a:t>rd </a:t>
            </a:r>
            <a:r>
              <a:rPr lang="fr-FR" sz="1400" b="1" dirty="0" err="1" smtClean="0">
                <a:solidFill>
                  <a:srgbClr val="2AA3DB"/>
                </a:solidFill>
              </a:rPr>
              <a:t>language</a:t>
            </a:r>
            <a:r>
              <a:rPr lang="fr-FR" sz="1400" b="1" dirty="0" smtClean="0">
                <a:solidFill>
                  <a:srgbClr val="2AA3DB"/>
                </a:solidFill>
              </a:rPr>
              <a:t> for business</a:t>
            </a:r>
          </a:p>
          <a:p>
            <a:pPr algn="r"/>
            <a:r>
              <a:rPr lang="fr-FR" sz="2400" b="1" dirty="0" smtClean="0">
                <a:solidFill>
                  <a:srgbClr val="2AA3DB"/>
                </a:solidFill>
              </a:rPr>
              <a:t>4</a:t>
            </a:r>
            <a:r>
              <a:rPr lang="fr-FR" sz="1400" b="1" dirty="0" smtClean="0">
                <a:solidFill>
                  <a:srgbClr val="2AA3DB"/>
                </a:solidFill>
              </a:rPr>
              <a:t>th </a:t>
            </a:r>
            <a:r>
              <a:rPr lang="fr-FR" sz="1400" b="1" dirty="0" err="1" smtClean="0">
                <a:solidFill>
                  <a:srgbClr val="2AA3DB"/>
                </a:solidFill>
              </a:rPr>
              <a:t>language</a:t>
            </a:r>
            <a:r>
              <a:rPr lang="fr-FR" sz="1400" b="1" dirty="0" smtClean="0">
                <a:solidFill>
                  <a:srgbClr val="2AA3DB"/>
                </a:solidFill>
              </a:rPr>
              <a:t> on Internet</a:t>
            </a:r>
          </a:p>
          <a:p>
            <a:pPr algn="r"/>
            <a:r>
              <a:rPr lang="fr-FR" sz="2400" b="1" dirty="0" smtClean="0">
                <a:solidFill>
                  <a:srgbClr val="2AA3DB"/>
                </a:solidFill>
              </a:rPr>
              <a:t>5</a:t>
            </a:r>
            <a:r>
              <a:rPr lang="fr-FR" sz="1400" b="1" dirty="0" smtClean="0">
                <a:solidFill>
                  <a:srgbClr val="2AA3DB"/>
                </a:solidFill>
              </a:rPr>
              <a:t>th </a:t>
            </a:r>
            <a:r>
              <a:rPr lang="fr-FR" sz="1400" b="1" dirty="0" err="1" smtClean="0">
                <a:solidFill>
                  <a:srgbClr val="2AA3DB"/>
                </a:solidFill>
              </a:rPr>
              <a:t>language</a:t>
            </a:r>
            <a:r>
              <a:rPr lang="fr-FR" sz="1400" b="1" dirty="0" smtClean="0">
                <a:solidFill>
                  <a:srgbClr val="2AA3DB"/>
                </a:solidFill>
              </a:rPr>
              <a:t> the </a:t>
            </a:r>
            <a:r>
              <a:rPr lang="fr-FR" sz="1400" b="1" dirty="0" err="1" smtClean="0">
                <a:solidFill>
                  <a:srgbClr val="2AA3DB"/>
                </a:solidFill>
              </a:rPr>
              <a:t>most</a:t>
            </a:r>
            <a:r>
              <a:rPr lang="fr-FR" sz="1400" b="1" dirty="0" smtClean="0">
                <a:solidFill>
                  <a:srgbClr val="2AA3DB"/>
                </a:solidFill>
              </a:rPr>
              <a:t> </a:t>
            </a:r>
            <a:r>
              <a:rPr lang="fr-FR" sz="1400" b="1" dirty="0" err="1" smtClean="0">
                <a:solidFill>
                  <a:srgbClr val="2AA3DB"/>
                </a:solidFill>
              </a:rPr>
              <a:t>spoken</a:t>
            </a:r>
            <a:r>
              <a:rPr lang="fr-FR" sz="1400" b="1" dirty="0" smtClean="0">
                <a:solidFill>
                  <a:srgbClr val="2AA3DB"/>
                </a:solidFill>
              </a:rPr>
              <a:t> in the world</a:t>
            </a:r>
          </a:p>
          <a:p>
            <a:pPr algn="r"/>
            <a:r>
              <a:rPr lang="fr-FR" sz="2400" b="1" dirty="0">
                <a:solidFill>
                  <a:srgbClr val="2AA3DB"/>
                </a:solidFill>
              </a:rPr>
              <a:t>60%</a:t>
            </a:r>
            <a:r>
              <a:rPr lang="fr-FR" sz="1400" b="1" dirty="0">
                <a:solidFill>
                  <a:srgbClr val="2AA3DB"/>
                </a:solidFill>
              </a:rPr>
              <a:t> </a:t>
            </a:r>
            <a:r>
              <a:rPr lang="fr-FR" sz="1400" b="1" dirty="0" smtClean="0">
                <a:solidFill>
                  <a:srgbClr val="2AA3DB"/>
                </a:solidFill>
              </a:rPr>
              <a:t>of the french </a:t>
            </a:r>
            <a:r>
              <a:rPr lang="fr-FR" sz="1400" b="1" dirty="0" err="1" smtClean="0">
                <a:solidFill>
                  <a:srgbClr val="2AA3DB"/>
                </a:solidFill>
              </a:rPr>
              <a:t>speaking</a:t>
            </a:r>
            <a:r>
              <a:rPr lang="fr-FR" sz="1400" b="1" dirty="0" smtClean="0">
                <a:solidFill>
                  <a:srgbClr val="2AA3DB"/>
                </a:solidFill>
              </a:rPr>
              <a:t> people are </a:t>
            </a:r>
            <a:r>
              <a:rPr lang="fr-FR" sz="1400" b="1" dirty="0" err="1" smtClean="0">
                <a:solidFill>
                  <a:srgbClr val="2AA3DB"/>
                </a:solidFill>
              </a:rPr>
              <a:t>less</a:t>
            </a:r>
            <a:r>
              <a:rPr lang="fr-FR" sz="1400" b="1" dirty="0" smtClean="0">
                <a:solidFill>
                  <a:srgbClr val="2AA3DB"/>
                </a:solidFill>
              </a:rPr>
              <a:t> </a:t>
            </a:r>
            <a:r>
              <a:rPr lang="fr-FR" sz="1400" b="1" dirty="0" err="1" smtClean="0">
                <a:solidFill>
                  <a:srgbClr val="2AA3DB"/>
                </a:solidFill>
              </a:rPr>
              <a:t>than</a:t>
            </a:r>
            <a:r>
              <a:rPr lang="fr-FR" sz="1400" b="1" dirty="0" smtClean="0">
                <a:solidFill>
                  <a:srgbClr val="2AA3DB"/>
                </a:solidFill>
              </a:rPr>
              <a:t> 30 </a:t>
            </a:r>
            <a:r>
              <a:rPr lang="fr-FR" sz="1400" b="1" dirty="0" err="1" smtClean="0">
                <a:solidFill>
                  <a:srgbClr val="2AA3DB"/>
                </a:solidFill>
              </a:rPr>
              <a:t>y.o</a:t>
            </a:r>
            <a:endParaRPr lang="fr-FR" sz="1400" b="1" dirty="0" smtClean="0">
              <a:solidFill>
                <a:srgbClr val="2AA3DB"/>
              </a:solidFill>
            </a:endParaRPr>
          </a:p>
          <a:p>
            <a:pPr algn="r"/>
            <a:r>
              <a:rPr lang="fr-FR" sz="2400" b="1" dirty="0" smtClean="0">
                <a:solidFill>
                  <a:srgbClr val="2AA3DB"/>
                </a:solidFill>
              </a:rPr>
              <a:t>1</a:t>
            </a:r>
            <a:r>
              <a:rPr lang="fr-FR" sz="1400" b="1" dirty="0" smtClean="0">
                <a:solidFill>
                  <a:srgbClr val="2AA3DB"/>
                </a:solidFill>
              </a:rPr>
              <a:t> </a:t>
            </a:r>
            <a:r>
              <a:rPr lang="fr-FR" sz="1400" b="1" dirty="0">
                <a:solidFill>
                  <a:srgbClr val="2AA3DB"/>
                </a:solidFill>
              </a:rPr>
              <a:t>personne </a:t>
            </a:r>
            <a:r>
              <a:rPr lang="fr-FR" sz="1400" b="1" dirty="0" smtClean="0">
                <a:solidFill>
                  <a:srgbClr val="2AA3DB"/>
                </a:solidFill>
              </a:rPr>
              <a:t>out of </a:t>
            </a:r>
            <a:r>
              <a:rPr lang="fr-FR" sz="2400" b="1" dirty="0">
                <a:solidFill>
                  <a:srgbClr val="2AA3DB"/>
                </a:solidFill>
              </a:rPr>
              <a:t>13</a:t>
            </a:r>
            <a:r>
              <a:rPr lang="fr-FR" sz="1400" b="1" dirty="0">
                <a:solidFill>
                  <a:srgbClr val="2AA3DB"/>
                </a:solidFill>
              </a:rPr>
              <a:t> </a:t>
            </a:r>
            <a:r>
              <a:rPr lang="fr-FR" sz="1400" b="1" dirty="0" err="1" smtClean="0">
                <a:solidFill>
                  <a:srgbClr val="2AA3DB"/>
                </a:solidFill>
              </a:rPr>
              <a:t>will</a:t>
            </a:r>
            <a:r>
              <a:rPr lang="fr-FR" sz="1400" b="1" dirty="0" smtClean="0">
                <a:solidFill>
                  <a:srgbClr val="2AA3DB"/>
                </a:solidFill>
              </a:rPr>
              <a:t> </a:t>
            </a:r>
            <a:r>
              <a:rPr lang="fr-FR" sz="1400" b="1" dirty="0" err="1" smtClean="0">
                <a:solidFill>
                  <a:srgbClr val="2AA3DB"/>
                </a:solidFill>
              </a:rPr>
              <a:t>speak</a:t>
            </a:r>
            <a:r>
              <a:rPr lang="fr-FR" sz="1400" b="1" dirty="0" smtClean="0">
                <a:solidFill>
                  <a:srgbClr val="2AA3DB"/>
                </a:solidFill>
              </a:rPr>
              <a:t> French in 2050</a:t>
            </a:r>
            <a:endParaRPr lang="fr-FR" sz="1400" b="1" dirty="0">
              <a:solidFill>
                <a:srgbClr val="2AA3DB"/>
              </a:solidFill>
            </a:endParaRPr>
          </a:p>
          <a:p>
            <a:pPr algn="r"/>
            <a:r>
              <a:rPr lang="fr-FR" sz="2400" b="1" dirty="0" smtClean="0">
                <a:solidFill>
                  <a:srgbClr val="2AA3DB"/>
                </a:solidFill>
              </a:rPr>
              <a:t>85</a:t>
            </a:r>
            <a:r>
              <a:rPr lang="fr-FR" sz="2400" b="1" dirty="0">
                <a:solidFill>
                  <a:srgbClr val="2AA3DB"/>
                </a:solidFill>
              </a:rPr>
              <a:t>%</a:t>
            </a:r>
            <a:r>
              <a:rPr lang="fr-FR" sz="1400" b="1" dirty="0">
                <a:solidFill>
                  <a:srgbClr val="2AA3DB"/>
                </a:solidFill>
              </a:rPr>
              <a:t> </a:t>
            </a:r>
            <a:r>
              <a:rPr lang="fr-FR" sz="1400" b="1" dirty="0" smtClean="0">
                <a:solidFill>
                  <a:srgbClr val="2AA3DB"/>
                </a:solidFill>
              </a:rPr>
              <a:t>of </a:t>
            </a:r>
            <a:r>
              <a:rPr lang="fr-FR" sz="1400" b="1" dirty="0">
                <a:solidFill>
                  <a:srgbClr val="2AA3DB"/>
                </a:solidFill>
              </a:rPr>
              <a:t>the french </a:t>
            </a:r>
            <a:r>
              <a:rPr lang="fr-FR" sz="1400" b="1" dirty="0" err="1">
                <a:solidFill>
                  <a:srgbClr val="2AA3DB"/>
                </a:solidFill>
              </a:rPr>
              <a:t>speaking</a:t>
            </a:r>
            <a:r>
              <a:rPr lang="fr-FR" sz="1400" b="1" dirty="0">
                <a:solidFill>
                  <a:srgbClr val="2AA3DB"/>
                </a:solidFill>
              </a:rPr>
              <a:t> </a:t>
            </a:r>
            <a:r>
              <a:rPr lang="fr-FR" sz="1400" b="1" dirty="0" smtClean="0">
                <a:solidFill>
                  <a:srgbClr val="2AA3DB"/>
                </a:solidFill>
              </a:rPr>
              <a:t>people </a:t>
            </a:r>
            <a:r>
              <a:rPr lang="fr-FR" sz="1400" b="1" dirty="0" err="1" smtClean="0">
                <a:solidFill>
                  <a:srgbClr val="2AA3DB"/>
                </a:solidFill>
              </a:rPr>
              <a:t>will</a:t>
            </a:r>
            <a:r>
              <a:rPr lang="fr-FR" sz="1400" b="1" dirty="0" smtClean="0">
                <a:solidFill>
                  <a:srgbClr val="2AA3DB"/>
                </a:solidFill>
              </a:rPr>
              <a:t> </a:t>
            </a:r>
            <a:r>
              <a:rPr lang="fr-FR" sz="1400" b="1" dirty="0" err="1" smtClean="0">
                <a:solidFill>
                  <a:srgbClr val="2AA3DB"/>
                </a:solidFill>
              </a:rPr>
              <a:t>be</a:t>
            </a:r>
            <a:r>
              <a:rPr lang="fr-FR" sz="1400" b="1" dirty="0" smtClean="0">
                <a:solidFill>
                  <a:srgbClr val="2AA3DB"/>
                </a:solidFill>
              </a:rPr>
              <a:t> in </a:t>
            </a:r>
            <a:r>
              <a:rPr lang="fr-FR" sz="1400" b="1" dirty="0" err="1" smtClean="0">
                <a:solidFill>
                  <a:srgbClr val="2AA3DB"/>
                </a:solidFill>
              </a:rPr>
              <a:t>Africa</a:t>
            </a:r>
            <a:r>
              <a:rPr lang="fr-FR" sz="1400" b="1" dirty="0" smtClean="0">
                <a:solidFill>
                  <a:srgbClr val="2AA3DB"/>
                </a:solidFill>
              </a:rPr>
              <a:t> by 2050</a:t>
            </a:r>
            <a:endParaRPr lang="fr-FR" sz="1400" b="1" dirty="0">
              <a:solidFill>
                <a:srgbClr val="2AA3DB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68" y="1030872"/>
            <a:ext cx="2875424" cy="14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1781" y="892962"/>
            <a:ext cx="3099555" cy="1169551"/>
          </a:xfrm>
        </p:spPr>
        <p:txBody>
          <a:bodyPr/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</a:pPr>
            <a:r>
              <a:rPr lang="fr-FR" sz="1400" b="0" dirty="0" smtClean="0">
                <a:solidFill>
                  <a:srgbClr val="1D2545"/>
                </a:solidFill>
              </a:rPr>
              <a:t>Délivrés </a:t>
            </a:r>
            <a:r>
              <a:rPr lang="fr-FR" sz="1400" b="0" dirty="0">
                <a:solidFill>
                  <a:srgbClr val="1D2545"/>
                </a:solidFill>
              </a:rPr>
              <a:t>par la Chambre de Commerce et d’Industrie de Paris </a:t>
            </a:r>
            <a:r>
              <a:rPr lang="fr-FR" sz="1400" b="0" dirty="0" smtClean="0">
                <a:solidFill>
                  <a:srgbClr val="1D2545"/>
                </a:solidFill>
              </a:rPr>
              <a:t>Ile-de-France, au service de 670 </a:t>
            </a:r>
            <a:r>
              <a:rPr lang="fr-FR" sz="1400" b="0" dirty="0">
                <a:solidFill>
                  <a:srgbClr val="1D2545"/>
                </a:solidFill>
              </a:rPr>
              <a:t>000 </a:t>
            </a:r>
            <a:r>
              <a:rPr lang="fr-FR" sz="1400" b="0" dirty="0" smtClean="0">
                <a:solidFill>
                  <a:srgbClr val="1D2545"/>
                </a:solidFill>
              </a:rPr>
              <a:t>entreprises, </a:t>
            </a:r>
            <a:r>
              <a:rPr lang="fr-FR" sz="1400" dirty="0">
                <a:solidFill>
                  <a:srgbClr val="1D2545"/>
                </a:solidFill>
              </a:rPr>
              <a:t>leader et pionnier sur ce marché depuis plus de 60 ans</a:t>
            </a:r>
            <a:r>
              <a:rPr lang="fr-FR" sz="1400" dirty="0" smtClean="0">
                <a:solidFill>
                  <a:srgbClr val="1D2545"/>
                </a:solidFill>
              </a:rPr>
              <a:t>.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une expertise </a:t>
            </a:r>
            <a:r>
              <a:rPr lang="fr-FR" sz="1200" dirty="0"/>
              <a:t>en français professionnel / </a:t>
            </a:r>
            <a:r>
              <a:rPr lang="fr-FR" sz="1200" dirty="0" smtClean="0"/>
              <a:t>an expertise On business french</a:t>
            </a:r>
            <a:endParaRPr lang="fr-FR" sz="1200" dirty="0"/>
          </a:p>
        </p:txBody>
      </p:sp>
      <p:sp>
        <p:nvSpPr>
          <p:cNvPr id="13" name="Espace réservé du contenu 6"/>
          <p:cNvSpPr txBox="1">
            <a:spLocks/>
          </p:cNvSpPr>
          <p:nvPr/>
        </p:nvSpPr>
        <p:spPr>
          <a:xfrm>
            <a:off x="613538" y="2626949"/>
            <a:ext cx="8236638" cy="53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4" name="Espace réservé du contenu 6"/>
          <p:cNvSpPr txBox="1">
            <a:spLocks/>
          </p:cNvSpPr>
          <p:nvPr/>
        </p:nvSpPr>
        <p:spPr>
          <a:xfrm>
            <a:off x="613075" y="3628765"/>
            <a:ext cx="8236638" cy="53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8353" y="3189899"/>
            <a:ext cx="3113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400" dirty="0" smtClean="0">
                <a:solidFill>
                  <a:srgbClr val="1D2545"/>
                </a:solidFill>
              </a:rPr>
              <a:t>Conçus selon le Cadre </a:t>
            </a:r>
            <a:r>
              <a:rPr lang="fr-FR" sz="1400" dirty="0">
                <a:solidFill>
                  <a:srgbClr val="1D2545"/>
                </a:solidFill>
              </a:rPr>
              <a:t>Européen Commun de Référence pour les langues du Conseil de l'Europe (CECR) et </a:t>
            </a:r>
            <a:r>
              <a:rPr lang="fr-FR" sz="1400" dirty="0" smtClean="0">
                <a:solidFill>
                  <a:srgbClr val="1D2545"/>
                </a:solidFill>
              </a:rPr>
              <a:t>disponibles </a:t>
            </a:r>
            <a:r>
              <a:rPr lang="fr-FR" sz="1400" dirty="0">
                <a:solidFill>
                  <a:srgbClr val="1D2545"/>
                </a:solidFill>
              </a:rPr>
              <a:t>du </a:t>
            </a:r>
            <a:r>
              <a:rPr lang="fr-FR" sz="1400" b="1" dirty="0">
                <a:solidFill>
                  <a:srgbClr val="1D2545"/>
                </a:solidFill>
              </a:rPr>
              <a:t>niveau A1 à C1</a:t>
            </a:r>
            <a:r>
              <a:rPr lang="fr-FR" sz="1400" dirty="0">
                <a:solidFill>
                  <a:srgbClr val="1D2545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277" y="4152465"/>
            <a:ext cx="3072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kern="0" dirty="0">
                <a:solidFill>
                  <a:srgbClr val="1D2545"/>
                </a:solidFill>
              </a:rPr>
              <a:t>6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D2545"/>
                </a:solidFill>
                <a:effectLst/>
                <a:uLnTx/>
                <a:uFillTx/>
              </a:rPr>
              <a:t> 000 candidats/an, dans plus de 40 pays.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1D2545"/>
              </a:solidFill>
              <a:effectLst/>
              <a:uLnTx/>
              <a:uFillTx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43" y="3191418"/>
            <a:ext cx="1058370" cy="82872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0" y="923687"/>
            <a:ext cx="268027" cy="26802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3" y="3189899"/>
            <a:ext cx="268029" cy="26802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2" y="4165228"/>
            <a:ext cx="282582" cy="28258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5" y="920338"/>
            <a:ext cx="263622" cy="26362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5" y="2171946"/>
            <a:ext cx="290047" cy="2900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5" y="3181301"/>
            <a:ext cx="285223" cy="2852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15207" y="846166"/>
            <a:ext cx="32303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dirty="0">
                <a:solidFill>
                  <a:srgbClr val="1D2545"/>
                </a:solidFill>
              </a:rPr>
              <a:t>A</a:t>
            </a:r>
            <a:r>
              <a:rPr lang="en-US" sz="1400" dirty="0" smtClean="0">
                <a:solidFill>
                  <a:srgbClr val="1D2545"/>
                </a:solidFill>
              </a:rPr>
              <a:t>warded </a:t>
            </a:r>
            <a:r>
              <a:rPr lang="en-US" sz="1400" dirty="0">
                <a:solidFill>
                  <a:srgbClr val="1D2545"/>
                </a:solidFill>
              </a:rPr>
              <a:t>by the Chamber of Commerce and Industry of Paris </a:t>
            </a:r>
            <a:r>
              <a:rPr lang="en-US" sz="1400" dirty="0" smtClean="0">
                <a:solidFill>
                  <a:srgbClr val="1D2545"/>
                </a:solidFill>
              </a:rPr>
              <a:t>Île-de-France, at the service of 670,000 companies, </a:t>
            </a:r>
            <a:r>
              <a:rPr lang="en-US" sz="1400" b="1" dirty="0">
                <a:solidFill>
                  <a:srgbClr val="1D2545"/>
                </a:solidFill>
              </a:rPr>
              <a:t>leader and pioneer in this market for more than 60 </a:t>
            </a:r>
            <a:r>
              <a:rPr lang="en-US" sz="1400" b="1" dirty="0" smtClean="0">
                <a:solidFill>
                  <a:srgbClr val="1D2545"/>
                </a:solidFill>
              </a:rPr>
              <a:t>years.</a:t>
            </a:r>
          </a:p>
          <a:p>
            <a:pPr lvl="0" algn="just"/>
            <a:endParaRPr lang="en-US" sz="1200" b="1" dirty="0">
              <a:solidFill>
                <a:srgbClr val="1D2545"/>
              </a:solidFill>
            </a:endParaRPr>
          </a:p>
          <a:p>
            <a:pPr algn="just"/>
            <a:r>
              <a:rPr lang="fr-FR" sz="1400" dirty="0">
                <a:solidFill>
                  <a:srgbClr val="1D2545"/>
                </a:solidFill>
              </a:rPr>
              <a:t>Business French </a:t>
            </a:r>
            <a:r>
              <a:rPr lang="fr-FR" sz="1400" dirty="0" err="1">
                <a:solidFill>
                  <a:srgbClr val="1D2545"/>
                </a:solidFill>
              </a:rPr>
              <a:t>Diplomas</a:t>
            </a:r>
            <a:r>
              <a:rPr lang="fr-FR" sz="1400" dirty="0">
                <a:solidFill>
                  <a:srgbClr val="1D2545"/>
                </a:solidFill>
              </a:rPr>
              <a:t> value a </a:t>
            </a:r>
            <a:r>
              <a:rPr lang="fr-FR" sz="1400" b="1" dirty="0">
                <a:solidFill>
                  <a:srgbClr val="1D2545"/>
                </a:solidFill>
              </a:rPr>
              <a:t>command of French </a:t>
            </a:r>
            <a:r>
              <a:rPr lang="fr-FR" sz="1400" b="1" dirty="0" err="1">
                <a:solidFill>
                  <a:srgbClr val="1D2545"/>
                </a:solidFill>
              </a:rPr>
              <a:t>language</a:t>
            </a:r>
            <a:r>
              <a:rPr lang="fr-FR" sz="1400" b="1" dirty="0">
                <a:solidFill>
                  <a:srgbClr val="1D2545"/>
                </a:solidFill>
              </a:rPr>
              <a:t> </a:t>
            </a:r>
            <a:r>
              <a:rPr lang="fr-FR" sz="1400" b="1" dirty="0" err="1">
                <a:solidFill>
                  <a:srgbClr val="1D2545"/>
                </a:solidFill>
              </a:rPr>
              <a:t>that</a:t>
            </a:r>
            <a:r>
              <a:rPr lang="fr-FR" sz="1400" b="1" dirty="0">
                <a:solidFill>
                  <a:srgbClr val="1D2545"/>
                </a:solidFill>
              </a:rPr>
              <a:t> </a:t>
            </a:r>
            <a:r>
              <a:rPr lang="fr-FR" sz="1400" b="1" dirty="0" err="1">
                <a:solidFill>
                  <a:srgbClr val="1D2545"/>
                </a:solidFill>
              </a:rPr>
              <a:t>emphasises</a:t>
            </a:r>
            <a:r>
              <a:rPr lang="fr-FR" sz="1400" b="1" dirty="0">
                <a:solidFill>
                  <a:srgbClr val="1D2545"/>
                </a:solidFill>
              </a:rPr>
              <a:t> the </a:t>
            </a:r>
            <a:r>
              <a:rPr lang="fr-FR" sz="1400" b="1" dirty="0" err="1">
                <a:solidFill>
                  <a:srgbClr val="1D2545"/>
                </a:solidFill>
              </a:rPr>
              <a:t>capacity</a:t>
            </a:r>
            <a:r>
              <a:rPr lang="fr-FR" sz="1400" b="1" dirty="0">
                <a:solidFill>
                  <a:srgbClr val="1D2545"/>
                </a:solidFill>
              </a:rPr>
              <a:t> to « </a:t>
            </a:r>
            <a:r>
              <a:rPr lang="fr-FR" sz="1400" b="1" dirty="0" err="1">
                <a:solidFill>
                  <a:srgbClr val="1D2545"/>
                </a:solidFill>
              </a:rPr>
              <a:t>achieve</a:t>
            </a:r>
            <a:r>
              <a:rPr lang="fr-FR" sz="1400" b="1" dirty="0">
                <a:solidFill>
                  <a:srgbClr val="1D2545"/>
                </a:solidFill>
              </a:rPr>
              <a:t> », </a:t>
            </a:r>
            <a:r>
              <a:rPr lang="fr-FR" sz="1400" dirty="0" err="1">
                <a:solidFill>
                  <a:srgbClr val="1D2545"/>
                </a:solidFill>
              </a:rPr>
              <a:t>whatever</a:t>
            </a:r>
            <a:r>
              <a:rPr lang="fr-FR" sz="1400" dirty="0">
                <a:solidFill>
                  <a:srgbClr val="1D2545"/>
                </a:solidFill>
              </a:rPr>
              <a:t> </a:t>
            </a:r>
            <a:r>
              <a:rPr lang="fr-FR" sz="1400" dirty="0" err="1">
                <a:solidFill>
                  <a:srgbClr val="1D2545"/>
                </a:solidFill>
              </a:rPr>
              <a:t>your</a:t>
            </a:r>
            <a:r>
              <a:rPr lang="fr-FR" sz="1400" dirty="0">
                <a:solidFill>
                  <a:srgbClr val="1D2545"/>
                </a:solidFill>
              </a:rPr>
              <a:t> </a:t>
            </a:r>
            <a:r>
              <a:rPr lang="fr-FR" sz="1400" dirty="0" err="1">
                <a:solidFill>
                  <a:srgbClr val="1D2545"/>
                </a:solidFill>
              </a:rPr>
              <a:t>level</a:t>
            </a:r>
            <a:r>
              <a:rPr lang="fr-FR" sz="1400" dirty="0">
                <a:solidFill>
                  <a:srgbClr val="1D2545"/>
                </a:solidFill>
              </a:rPr>
              <a:t> </a:t>
            </a:r>
            <a:r>
              <a:rPr lang="fr-FR" sz="1400" dirty="0" err="1">
                <a:solidFill>
                  <a:srgbClr val="1D2545"/>
                </a:solidFill>
              </a:rPr>
              <a:t>is</a:t>
            </a:r>
            <a:r>
              <a:rPr lang="fr-FR" sz="1400" dirty="0">
                <a:solidFill>
                  <a:srgbClr val="1D2545"/>
                </a:solidFill>
              </a:rPr>
              <a:t>…  </a:t>
            </a:r>
            <a:endParaRPr lang="fr-FR" sz="1400" b="1" dirty="0">
              <a:solidFill>
                <a:srgbClr val="1D2545"/>
              </a:solidFill>
            </a:endParaRPr>
          </a:p>
          <a:p>
            <a:pPr algn="just"/>
            <a:endParaRPr lang="fr-FR" sz="1200" dirty="0" smtClean="0">
              <a:solidFill>
                <a:srgbClr val="1D2545"/>
              </a:solidFill>
            </a:endParaRPr>
          </a:p>
          <a:p>
            <a:pPr lvl="0" algn="just"/>
            <a:r>
              <a:rPr lang="en-US" sz="1400" dirty="0">
                <a:solidFill>
                  <a:srgbClr val="1D2545"/>
                </a:solidFill>
              </a:rPr>
              <a:t>D</a:t>
            </a:r>
            <a:r>
              <a:rPr lang="en-US" sz="1400" dirty="0" smtClean="0">
                <a:solidFill>
                  <a:srgbClr val="1D2545"/>
                </a:solidFill>
              </a:rPr>
              <a:t>esigned </a:t>
            </a:r>
            <a:r>
              <a:rPr lang="en-US" sz="1400" dirty="0">
                <a:solidFill>
                  <a:srgbClr val="1D2545"/>
                </a:solidFill>
              </a:rPr>
              <a:t>according to </a:t>
            </a:r>
            <a:r>
              <a:rPr lang="en-US" sz="1400" dirty="0" smtClean="0">
                <a:solidFill>
                  <a:srgbClr val="1D2545"/>
                </a:solidFill>
              </a:rPr>
              <a:t>the </a:t>
            </a:r>
            <a:r>
              <a:rPr lang="en-US" sz="1400" dirty="0">
                <a:solidFill>
                  <a:srgbClr val="1D2545"/>
                </a:solidFill>
              </a:rPr>
              <a:t>Common European Framework of Reference for Languages ​​of the Council of Europe (CEFR) </a:t>
            </a:r>
            <a:r>
              <a:rPr lang="en-US" sz="1400" dirty="0" smtClean="0">
                <a:solidFill>
                  <a:srgbClr val="1D2545"/>
                </a:solidFill>
              </a:rPr>
              <a:t>from </a:t>
            </a:r>
            <a:r>
              <a:rPr lang="en-US" sz="1400" b="1" dirty="0">
                <a:solidFill>
                  <a:srgbClr val="1D2545"/>
                </a:solidFill>
              </a:rPr>
              <a:t>level A1 to </a:t>
            </a:r>
            <a:r>
              <a:rPr lang="en-US" sz="1400" b="1" dirty="0" smtClean="0">
                <a:solidFill>
                  <a:srgbClr val="1D2545"/>
                </a:solidFill>
              </a:rPr>
              <a:t>C1.</a:t>
            </a:r>
          </a:p>
          <a:p>
            <a:pPr lvl="0" algn="just"/>
            <a:endParaRPr lang="en-US" sz="1200" b="1" dirty="0">
              <a:solidFill>
                <a:srgbClr val="1D2545"/>
              </a:solidFill>
            </a:endParaRPr>
          </a:p>
          <a:p>
            <a:pPr algn="just"/>
            <a:r>
              <a:rPr lang="fr-FR" sz="1400" b="1" kern="0" dirty="0">
                <a:solidFill>
                  <a:srgbClr val="1D2545"/>
                </a:solidFill>
              </a:rPr>
              <a:t>6 000 </a:t>
            </a:r>
            <a:r>
              <a:rPr lang="fr-FR" sz="1400" b="1" dirty="0" err="1">
                <a:solidFill>
                  <a:srgbClr val="1D2545"/>
                </a:solidFill>
              </a:rPr>
              <a:t>Diplomas</a:t>
            </a:r>
            <a:r>
              <a:rPr lang="fr-FR" sz="1400" b="1" dirty="0">
                <a:solidFill>
                  <a:srgbClr val="1D2545"/>
                </a:solidFill>
              </a:rPr>
              <a:t> per </a:t>
            </a:r>
            <a:r>
              <a:rPr lang="fr-FR" sz="1400" b="1" dirty="0" err="1">
                <a:solidFill>
                  <a:srgbClr val="1D2545"/>
                </a:solidFill>
              </a:rPr>
              <a:t>year</a:t>
            </a:r>
            <a:r>
              <a:rPr lang="fr-FR" sz="1400" b="1" kern="0" dirty="0">
                <a:solidFill>
                  <a:srgbClr val="1D2545"/>
                </a:solidFill>
              </a:rPr>
              <a:t>, in more </a:t>
            </a:r>
            <a:r>
              <a:rPr lang="fr-FR" sz="1400" b="1" kern="0" dirty="0" err="1">
                <a:solidFill>
                  <a:srgbClr val="1D2545"/>
                </a:solidFill>
              </a:rPr>
              <a:t>than</a:t>
            </a:r>
            <a:r>
              <a:rPr lang="fr-FR" sz="1400" b="1" kern="0" dirty="0">
                <a:solidFill>
                  <a:srgbClr val="1D2545"/>
                </a:solidFill>
              </a:rPr>
              <a:t> 40 </a:t>
            </a:r>
            <a:r>
              <a:rPr lang="fr-FR" sz="1400" b="1" kern="0" dirty="0" smtClean="0">
                <a:solidFill>
                  <a:srgbClr val="1D2545"/>
                </a:solidFill>
              </a:rPr>
              <a:t>countries</a:t>
            </a:r>
            <a:endParaRPr lang="fr-FR" sz="1400" b="1" dirty="0">
              <a:solidFill>
                <a:srgbClr val="1D2545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8277" y="2149895"/>
            <a:ext cx="3087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1D2545"/>
                </a:solidFill>
              </a:rPr>
              <a:t>Les Diplômes </a:t>
            </a:r>
            <a:r>
              <a:rPr lang="fr-FR" sz="1400" dirty="0">
                <a:solidFill>
                  <a:srgbClr val="1D2545"/>
                </a:solidFill>
              </a:rPr>
              <a:t>de français professionnel </a:t>
            </a:r>
            <a:r>
              <a:rPr lang="fr-FR" sz="1400" dirty="0" smtClean="0">
                <a:solidFill>
                  <a:srgbClr val="1D2545"/>
                </a:solidFill>
              </a:rPr>
              <a:t>valorisent une </a:t>
            </a:r>
            <a:r>
              <a:rPr lang="fr-FR" sz="1400" b="1" dirty="0" smtClean="0">
                <a:solidFill>
                  <a:srgbClr val="1D2545"/>
                </a:solidFill>
              </a:rPr>
              <a:t>maîtrise du français qui permet de « faire » </a:t>
            </a:r>
            <a:r>
              <a:rPr lang="fr-FR" sz="1400" dirty="0" smtClean="0">
                <a:solidFill>
                  <a:srgbClr val="1D2545"/>
                </a:solidFill>
              </a:rPr>
              <a:t>et ce, quelque soit votre niveau en langue… </a:t>
            </a:r>
            <a:endParaRPr lang="fr-FR" sz="1400" dirty="0">
              <a:solidFill>
                <a:srgbClr val="1D2545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6" y="2193966"/>
            <a:ext cx="268027" cy="26802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35" y="4165228"/>
            <a:ext cx="285223" cy="285223"/>
          </a:xfrm>
          <a:prstGeom prst="rect">
            <a:avLst/>
          </a:prstGeom>
        </p:spPr>
      </p:pic>
      <p:pic>
        <p:nvPicPr>
          <p:cNvPr id="1026" name="Picture 2" descr="K:\DRIE\_COMMUN_DRIE\NOS OUTILS DE COMMUNICATION\NOUVEAU logos Certifications\Logo DF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79" y="1364052"/>
            <a:ext cx="1468498" cy="14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un atout professionnel pour tous / </a:t>
            </a:r>
            <a:r>
              <a:rPr lang="en-US" sz="1200" dirty="0"/>
              <a:t>a professional asset for everyone</a:t>
            </a:r>
            <a:endParaRPr lang="fr-FR" sz="1200" dirty="0"/>
          </a:p>
        </p:txBody>
      </p:sp>
      <p:pic>
        <p:nvPicPr>
          <p:cNvPr id="29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3086842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8715" y="2294926"/>
            <a:ext cx="3972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dirty="0" smtClean="0">
                <a:solidFill>
                  <a:srgbClr val="1D2545"/>
                </a:solidFill>
              </a:rPr>
              <a:t>Et </a:t>
            </a:r>
            <a:r>
              <a:rPr lang="fr-FR" sz="1400" b="1" dirty="0">
                <a:solidFill>
                  <a:srgbClr val="1D2545"/>
                </a:solidFill>
              </a:rPr>
              <a:t>cette valorisation est indispensable </a:t>
            </a:r>
            <a:r>
              <a:rPr lang="fr-FR" sz="1400" b="1" dirty="0" smtClean="0">
                <a:solidFill>
                  <a:srgbClr val="1D2545"/>
                </a:solidFill>
              </a:rPr>
              <a:t>pour :</a:t>
            </a:r>
          </a:p>
          <a:p>
            <a:pPr>
              <a:lnSpc>
                <a:spcPct val="100000"/>
              </a:lnSpc>
            </a:pPr>
            <a:endParaRPr lang="fr-FR" sz="1600" b="1" dirty="0">
              <a:solidFill>
                <a:srgbClr val="1D2545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B0F0"/>
                </a:solidFill>
              </a:rPr>
              <a:t>se différencier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1D2545"/>
                </a:solidFill>
              </a:rPr>
              <a:t>accéder à la </a:t>
            </a:r>
            <a:r>
              <a:rPr lang="fr-FR" sz="1400" b="1" dirty="0">
                <a:solidFill>
                  <a:srgbClr val="00B0F0"/>
                </a:solidFill>
              </a:rPr>
              <a:t>mobilité internationale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1D2545"/>
                </a:solidFill>
              </a:rPr>
              <a:t>évoluer </a:t>
            </a:r>
            <a:r>
              <a:rPr lang="fr-FR" sz="1400" dirty="0" smtClean="0">
                <a:solidFill>
                  <a:srgbClr val="1D2545"/>
                </a:solidFill>
              </a:rPr>
              <a:t>professionnellement et </a:t>
            </a:r>
            <a:r>
              <a:rPr lang="fr-FR" sz="1400" dirty="0">
                <a:solidFill>
                  <a:srgbClr val="1D2545"/>
                </a:solidFill>
              </a:rPr>
              <a:t>bénéficier de </a:t>
            </a:r>
            <a:r>
              <a:rPr lang="fr-FR" sz="1400" b="1" dirty="0">
                <a:solidFill>
                  <a:srgbClr val="00B0F0"/>
                </a:solidFill>
              </a:rPr>
              <a:t>promotions de </a:t>
            </a:r>
            <a:r>
              <a:rPr lang="fr-FR" sz="1400" b="1" dirty="0" smtClean="0">
                <a:solidFill>
                  <a:srgbClr val="00B0F0"/>
                </a:solidFill>
              </a:rPr>
              <a:t>carrière</a:t>
            </a:r>
          </a:p>
          <a:p>
            <a:pPr marL="457200" indent="-457200">
              <a:lnSpc>
                <a:spcPct val="100000"/>
              </a:lnSpc>
              <a:buClr>
                <a:srgbClr val="0C3C87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B0F0"/>
                </a:solidFill>
              </a:rPr>
              <a:t>renforcer </a:t>
            </a:r>
            <a:r>
              <a:rPr lang="fr-FR" sz="1400" b="1" dirty="0">
                <a:solidFill>
                  <a:srgbClr val="00B0F0"/>
                </a:solidFill>
              </a:rPr>
              <a:t>son employabilité </a:t>
            </a:r>
            <a:r>
              <a:rPr lang="fr-FR" sz="1400" dirty="0" smtClean="0">
                <a:solidFill>
                  <a:srgbClr val="1D2545"/>
                </a:solidFill>
              </a:rPr>
              <a:t>auprès d’entreprises internationales </a:t>
            </a:r>
            <a:r>
              <a:rPr lang="fr-FR" sz="1400" dirty="0">
                <a:solidFill>
                  <a:srgbClr val="1D2545"/>
                </a:solidFill>
              </a:rPr>
              <a:t>ou </a:t>
            </a:r>
            <a:r>
              <a:rPr lang="fr-FR" sz="1400" dirty="0" smtClean="0">
                <a:solidFill>
                  <a:srgbClr val="1D2545"/>
                </a:solidFill>
              </a:rPr>
              <a:t>francophones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8714" y="998521"/>
            <a:ext cx="387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1D2545"/>
                </a:solidFill>
              </a:rPr>
              <a:t>Viser un Diplôme </a:t>
            </a:r>
            <a:r>
              <a:rPr lang="fr-FR" dirty="0">
                <a:solidFill>
                  <a:srgbClr val="1D2545"/>
                </a:solidFill>
              </a:rPr>
              <a:t>de français professionnel c’est garantir </a:t>
            </a:r>
            <a:r>
              <a:rPr lang="fr-FR" b="1" dirty="0" smtClean="0">
                <a:solidFill>
                  <a:srgbClr val="1D2545"/>
                </a:solidFill>
              </a:rPr>
              <a:t>sa capacité à travailler en </a:t>
            </a:r>
            <a:r>
              <a:rPr lang="fr-FR" b="1" dirty="0">
                <a:solidFill>
                  <a:srgbClr val="1D2545"/>
                </a:solidFill>
              </a:rPr>
              <a:t>français dans </a:t>
            </a:r>
            <a:r>
              <a:rPr lang="fr-FR" b="1" dirty="0" smtClean="0">
                <a:solidFill>
                  <a:srgbClr val="1D2545"/>
                </a:solidFill>
              </a:rPr>
              <a:t>son secteur d’activité</a:t>
            </a:r>
            <a:endParaRPr lang="fr-FR" b="1" dirty="0">
              <a:solidFill>
                <a:srgbClr val="1D254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01396" y="1083237"/>
            <a:ext cx="389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D2545"/>
                </a:solidFill>
              </a:rPr>
              <a:t>Aiming for </a:t>
            </a:r>
            <a:r>
              <a:rPr lang="en-US" dirty="0">
                <a:solidFill>
                  <a:srgbClr val="1D2545"/>
                </a:solidFill>
              </a:rPr>
              <a:t>a </a:t>
            </a:r>
            <a:r>
              <a:rPr lang="en-US" dirty="0" smtClean="0">
                <a:solidFill>
                  <a:srgbClr val="1D2545"/>
                </a:solidFill>
              </a:rPr>
              <a:t>Business French Diploma </a:t>
            </a:r>
            <a:r>
              <a:rPr lang="en-US" b="1" dirty="0" smtClean="0">
                <a:solidFill>
                  <a:srgbClr val="1D2545"/>
                </a:solidFill>
              </a:rPr>
              <a:t>adds value to your French skills in your specific economic field</a:t>
            </a:r>
            <a:endParaRPr lang="fr-FR" sz="1600" dirty="0">
              <a:solidFill>
                <a:srgbClr val="1D254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1615" y="2312478"/>
            <a:ext cx="43735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1D2545"/>
                </a:solidFill>
              </a:rPr>
              <a:t>Equipped with your </a:t>
            </a:r>
            <a:r>
              <a:rPr lang="en-US" sz="1400" b="1" dirty="0">
                <a:solidFill>
                  <a:srgbClr val="1D2545"/>
                </a:solidFill>
              </a:rPr>
              <a:t>Business French Diploma you </a:t>
            </a:r>
            <a:r>
              <a:rPr lang="en-US" sz="1400" b="1" dirty="0" smtClean="0">
                <a:solidFill>
                  <a:srgbClr val="1D2545"/>
                </a:solidFill>
              </a:rPr>
              <a:t>can</a:t>
            </a:r>
            <a:r>
              <a:rPr lang="fr-FR" sz="1400" b="1" dirty="0" smtClean="0">
                <a:solidFill>
                  <a:srgbClr val="1D2545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endParaRPr lang="fr-FR" sz="1400" b="1" dirty="0">
              <a:solidFill>
                <a:srgbClr val="1D2545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err="1" smtClean="0">
                <a:solidFill>
                  <a:srgbClr val="1D2545"/>
                </a:solidFill>
              </a:rPr>
              <a:t>Conquer</a:t>
            </a:r>
            <a:r>
              <a:rPr lang="fr-FR" sz="1400" dirty="0" smtClean="0">
                <a:solidFill>
                  <a:srgbClr val="1D2545"/>
                </a:solidFill>
              </a:rPr>
              <a:t> </a:t>
            </a:r>
            <a:r>
              <a:rPr lang="fr-FR" sz="1400" b="1" dirty="0" smtClean="0">
                <a:solidFill>
                  <a:srgbClr val="00B0F0"/>
                </a:solidFill>
              </a:rPr>
              <a:t>new </a:t>
            </a:r>
            <a:r>
              <a:rPr lang="fr-FR" sz="1400" b="1" dirty="0" err="1" smtClean="0">
                <a:solidFill>
                  <a:srgbClr val="00B0F0"/>
                </a:solidFill>
              </a:rPr>
              <a:t>markets</a:t>
            </a:r>
            <a:endParaRPr lang="fr-FR" sz="1400" b="1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dirty="0" err="1" smtClean="0">
                <a:solidFill>
                  <a:srgbClr val="1D2545"/>
                </a:solidFill>
              </a:rPr>
              <a:t>Improve</a:t>
            </a:r>
            <a:r>
              <a:rPr lang="fr-FR" sz="1400" dirty="0" smtClean="0">
                <a:solidFill>
                  <a:srgbClr val="1D2545"/>
                </a:solidFill>
              </a:rPr>
              <a:t> </a:t>
            </a:r>
            <a:r>
              <a:rPr lang="fr-FR" sz="1400" dirty="0" err="1" smtClean="0">
                <a:solidFill>
                  <a:srgbClr val="1D2545"/>
                </a:solidFill>
              </a:rPr>
              <a:t>your</a:t>
            </a:r>
            <a:r>
              <a:rPr lang="fr-FR" sz="1400" dirty="0" smtClean="0">
                <a:solidFill>
                  <a:srgbClr val="1D2545"/>
                </a:solidFill>
              </a:rPr>
              <a:t>  </a:t>
            </a:r>
            <a:r>
              <a:rPr lang="fr-FR" sz="1400" b="1" dirty="0" smtClean="0">
                <a:solidFill>
                  <a:srgbClr val="00B0F0"/>
                </a:solidFill>
              </a:rPr>
              <a:t>international </a:t>
            </a:r>
            <a:r>
              <a:rPr lang="fr-FR" sz="1400" b="1" dirty="0" err="1" smtClean="0">
                <a:solidFill>
                  <a:srgbClr val="00B0F0"/>
                </a:solidFill>
              </a:rPr>
              <a:t>mobility</a:t>
            </a:r>
            <a:endParaRPr lang="fr-FR" sz="1400" b="1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00000"/>
              </a:lnSpc>
              <a:buClr>
                <a:srgbClr val="0C3C87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B0F0"/>
                </a:solidFill>
              </a:rPr>
              <a:t>Advance </a:t>
            </a:r>
            <a:r>
              <a:rPr lang="fr-FR" sz="1400" dirty="0" smtClean="0">
                <a:solidFill>
                  <a:srgbClr val="1D2545"/>
                </a:solidFill>
              </a:rPr>
              <a:t>in </a:t>
            </a:r>
            <a:r>
              <a:rPr lang="fr-FR" sz="1400" dirty="0" err="1" smtClean="0">
                <a:solidFill>
                  <a:srgbClr val="1D2545"/>
                </a:solidFill>
              </a:rPr>
              <a:t>your</a:t>
            </a:r>
            <a:r>
              <a:rPr lang="fr-FR" sz="1400" dirty="0" smtClean="0">
                <a:solidFill>
                  <a:srgbClr val="1D2545"/>
                </a:solidFill>
              </a:rPr>
              <a:t> </a:t>
            </a:r>
            <a:r>
              <a:rPr lang="fr-FR" sz="1400" dirty="0" err="1" smtClean="0">
                <a:solidFill>
                  <a:srgbClr val="1D2545"/>
                </a:solidFill>
              </a:rPr>
              <a:t>company</a:t>
            </a:r>
            <a:r>
              <a:rPr lang="fr-FR" sz="1400" dirty="0" smtClean="0">
                <a:solidFill>
                  <a:srgbClr val="1D2545"/>
                </a:solidFill>
              </a:rPr>
              <a:t> </a:t>
            </a:r>
            <a:endParaRPr lang="fr-FR" sz="1400" dirty="0">
              <a:solidFill>
                <a:srgbClr val="1D2545"/>
              </a:solidFill>
            </a:endParaRPr>
          </a:p>
          <a:p>
            <a:pPr marL="457200" indent="-457200">
              <a:lnSpc>
                <a:spcPct val="100000"/>
              </a:lnSpc>
              <a:buClr>
                <a:srgbClr val="0C3C87"/>
              </a:buClr>
              <a:buFont typeface="Wingdings" panose="05000000000000000000" pitchFamily="2" charset="2"/>
              <a:buChar char="Ø"/>
            </a:pPr>
            <a:r>
              <a:rPr lang="fr-FR" sz="1400" dirty="0" err="1" smtClean="0">
                <a:solidFill>
                  <a:srgbClr val="1D2545"/>
                </a:solidFill>
              </a:rPr>
              <a:t>Enhance</a:t>
            </a:r>
            <a:r>
              <a:rPr lang="fr-FR" sz="1400" dirty="0" smtClean="0">
                <a:solidFill>
                  <a:srgbClr val="004379"/>
                </a:solidFill>
              </a:rPr>
              <a:t> </a:t>
            </a:r>
            <a:r>
              <a:rPr lang="fr-FR" sz="1400" b="1" dirty="0" err="1" smtClean="0">
                <a:solidFill>
                  <a:srgbClr val="00B0F0"/>
                </a:solidFill>
              </a:rPr>
              <a:t>your</a:t>
            </a: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fr-FR" sz="1400" b="1" dirty="0" err="1" smtClean="0">
                <a:solidFill>
                  <a:srgbClr val="00B0F0"/>
                </a:solidFill>
              </a:rPr>
              <a:t>employability</a:t>
            </a:r>
            <a:r>
              <a:rPr lang="fr-FR" sz="1400" b="1" dirty="0" smtClean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1D2545"/>
                </a:solidFill>
              </a:rPr>
              <a:t>with </a:t>
            </a:r>
            <a:r>
              <a:rPr lang="en-US" sz="1400" dirty="0">
                <a:solidFill>
                  <a:srgbClr val="1D2545"/>
                </a:solidFill>
              </a:rPr>
              <a:t>international or francophone </a:t>
            </a:r>
            <a:r>
              <a:rPr lang="en-US" sz="1400" dirty="0" smtClean="0">
                <a:solidFill>
                  <a:srgbClr val="1D2545"/>
                </a:solidFill>
              </a:rPr>
              <a:t>companies</a:t>
            </a:r>
            <a:endParaRPr lang="fr-FR" sz="1400" dirty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3982" y="930853"/>
            <a:ext cx="3801268" cy="12003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1800" b="0" dirty="0">
                <a:solidFill>
                  <a:srgbClr val="1D2545"/>
                </a:solidFill>
              </a:rPr>
              <a:t>Sur </a:t>
            </a:r>
            <a:r>
              <a:rPr lang="fr-FR" sz="1800" b="0" dirty="0" smtClean="0">
                <a:solidFill>
                  <a:srgbClr val="1D2545"/>
                </a:solidFill>
              </a:rPr>
              <a:t>un marché mondial de </a:t>
            </a:r>
            <a:r>
              <a:rPr lang="fr-FR" sz="1800" b="0" dirty="0">
                <a:solidFill>
                  <a:srgbClr val="1D2545"/>
                </a:solidFill>
              </a:rPr>
              <a:t>plus en plus compétitif, le </a:t>
            </a:r>
            <a:r>
              <a:rPr lang="fr-FR" sz="1800" dirty="0">
                <a:solidFill>
                  <a:srgbClr val="1D2545"/>
                </a:solidFill>
              </a:rPr>
              <a:t>français</a:t>
            </a:r>
            <a:r>
              <a:rPr lang="fr-FR" sz="1800" b="0" dirty="0">
                <a:solidFill>
                  <a:srgbClr val="1D2545"/>
                </a:solidFill>
              </a:rPr>
              <a:t> est une </a:t>
            </a:r>
            <a:r>
              <a:rPr lang="fr-FR" sz="1800" dirty="0" smtClean="0">
                <a:solidFill>
                  <a:srgbClr val="1D2545"/>
                </a:solidFill>
              </a:rPr>
              <a:t>force, </a:t>
            </a:r>
            <a:r>
              <a:rPr lang="fr-FR" sz="1800" b="0" dirty="0" smtClean="0">
                <a:solidFill>
                  <a:srgbClr val="1D2545"/>
                </a:solidFill>
              </a:rPr>
              <a:t>il </a:t>
            </a:r>
            <a:r>
              <a:rPr lang="fr-FR" sz="1800" dirty="0" smtClean="0">
                <a:solidFill>
                  <a:srgbClr val="1D2545"/>
                </a:solidFill>
              </a:rPr>
              <a:t>favorise </a:t>
            </a:r>
            <a:r>
              <a:rPr lang="fr-FR" sz="1800" dirty="0">
                <a:solidFill>
                  <a:srgbClr val="1D2545"/>
                </a:solidFill>
              </a:rPr>
              <a:t>le développement d’une entreprise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/>
              <a:t>UNE réponse aux besoins du marché / </a:t>
            </a:r>
            <a:r>
              <a:rPr lang="en-US" dirty="0"/>
              <a:t>answering the market’s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38333" y="2195285"/>
            <a:ext cx="35142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1D2545"/>
                </a:solidFill>
              </a:rPr>
              <a:t>Quelques exemples concrets :</a:t>
            </a:r>
            <a:endParaRPr lang="fr-FR" sz="1200" dirty="0" smtClean="0">
              <a:solidFill>
                <a:srgbClr val="1D254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Approcher </a:t>
            </a:r>
            <a:r>
              <a:rPr lang="fr-FR" sz="1200" b="1" dirty="0">
                <a:solidFill>
                  <a:srgbClr val="25B2E4"/>
                </a:solidFill>
              </a:rPr>
              <a:t>une entreprise </a:t>
            </a:r>
            <a:r>
              <a:rPr lang="fr-FR" sz="1200" b="1" dirty="0" smtClean="0">
                <a:solidFill>
                  <a:srgbClr val="25B2E4"/>
                </a:solidFill>
              </a:rPr>
              <a:t>francophone </a:t>
            </a:r>
            <a:r>
              <a:rPr lang="fr-FR" sz="1200" dirty="0" smtClean="0">
                <a:solidFill>
                  <a:srgbClr val="1D2545"/>
                </a:solidFill>
              </a:rPr>
              <a:t>selon ses codes culturels et professionnels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Elargir un réseau de clients ou de fournisseurs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1D2545"/>
                </a:solidFill>
              </a:rPr>
              <a:t>R</a:t>
            </a:r>
            <a:r>
              <a:rPr lang="fr-FR" sz="1200" dirty="0" smtClean="0">
                <a:solidFill>
                  <a:srgbClr val="1D2545"/>
                </a:solidFill>
              </a:rPr>
              <a:t>épondre </a:t>
            </a:r>
            <a:r>
              <a:rPr lang="fr-FR" sz="1200" dirty="0">
                <a:solidFill>
                  <a:srgbClr val="1D2545"/>
                </a:solidFill>
              </a:rPr>
              <a:t>aux attentes d’un </a:t>
            </a:r>
            <a:r>
              <a:rPr lang="fr-FR" sz="1200" dirty="0" smtClean="0">
                <a:solidFill>
                  <a:srgbClr val="1D2545"/>
                </a:solidFill>
              </a:rPr>
              <a:t>client francophone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25B2E4"/>
                </a:solidFill>
              </a:rPr>
              <a:t>E</a:t>
            </a:r>
            <a:r>
              <a:rPr lang="fr-FR" sz="1200" b="1" dirty="0" smtClean="0">
                <a:solidFill>
                  <a:srgbClr val="25B2E4"/>
                </a:solidFill>
              </a:rPr>
              <a:t>xploiter </a:t>
            </a:r>
            <a:r>
              <a:rPr lang="fr-FR" sz="1200" b="1" dirty="0">
                <a:solidFill>
                  <a:srgbClr val="25B2E4"/>
                </a:solidFill>
              </a:rPr>
              <a:t>des ressources </a:t>
            </a:r>
            <a:r>
              <a:rPr lang="fr-FR" sz="1200" dirty="0">
                <a:solidFill>
                  <a:srgbClr val="1D2545"/>
                </a:solidFill>
              </a:rPr>
              <a:t>disponibles en français </a:t>
            </a:r>
            <a:r>
              <a:rPr lang="fr-FR" sz="1200" dirty="0" smtClean="0">
                <a:solidFill>
                  <a:srgbClr val="1D2545"/>
                </a:solidFill>
              </a:rPr>
              <a:t>pour enrichir une étude de marché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25B2E4"/>
                </a:solidFill>
              </a:rPr>
              <a:t>Faciliter les négociations</a:t>
            </a:r>
            <a:r>
              <a:rPr lang="fr-FR" sz="1200" dirty="0">
                <a:solidFill>
                  <a:srgbClr val="1D2545"/>
                </a:solidFill>
              </a:rPr>
              <a:t>, les partenariats, les contrats, les </a:t>
            </a:r>
            <a:r>
              <a:rPr lang="fr-FR" sz="1200" dirty="0" smtClean="0">
                <a:solidFill>
                  <a:srgbClr val="1D2545"/>
                </a:solidFill>
              </a:rPr>
              <a:t>échanges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1D2545"/>
                </a:solidFill>
              </a:rPr>
              <a:t>Proposer un </a:t>
            </a:r>
            <a:r>
              <a:rPr lang="fr-FR" sz="1200" b="1" dirty="0">
                <a:solidFill>
                  <a:srgbClr val="25B2E4"/>
                </a:solidFill>
              </a:rPr>
              <a:t>levier de motivation </a:t>
            </a:r>
            <a:r>
              <a:rPr lang="fr-FR" sz="1200" dirty="0">
                <a:solidFill>
                  <a:srgbClr val="1D2545"/>
                </a:solidFill>
              </a:rPr>
              <a:t>et de professionnalisation supplémentaire à ses </a:t>
            </a:r>
            <a:r>
              <a:rPr lang="fr-FR" sz="1200" dirty="0" smtClean="0">
                <a:solidFill>
                  <a:srgbClr val="1D2545"/>
                </a:solidFill>
              </a:rPr>
              <a:t>collaborateurs</a:t>
            </a:r>
            <a:endParaRPr lang="fr-FR" sz="1200" dirty="0">
              <a:solidFill>
                <a:srgbClr val="1D2545"/>
              </a:solidFill>
            </a:endParaRPr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5331120" y="994844"/>
            <a:ext cx="3594335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0" dirty="0" smtClean="0">
                <a:solidFill>
                  <a:srgbClr val="1D2545"/>
                </a:solidFill>
              </a:rPr>
              <a:t>On a more and more competitive market, </a:t>
            </a:r>
            <a:r>
              <a:rPr lang="en-US" sz="1800" dirty="0" smtClean="0">
                <a:solidFill>
                  <a:srgbClr val="1D2545"/>
                </a:solidFill>
              </a:rPr>
              <a:t>French </a:t>
            </a:r>
            <a:r>
              <a:rPr lang="en-US" sz="1800" b="0" dirty="0" smtClean="0">
                <a:solidFill>
                  <a:srgbClr val="1D2545"/>
                </a:solidFill>
              </a:rPr>
              <a:t>language is an </a:t>
            </a:r>
            <a:r>
              <a:rPr lang="en-US" sz="1800" dirty="0" smtClean="0">
                <a:solidFill>
                  <a:srgbClr val="1D2545"/>
                </a:solidFill>
              </a:rPr>
              <a:t>asset, </a:t>
            </a:r>
            <a:r>
              <a:rPr lang="en-US" sz="1800" b="0" dirty="0" smtClean="0">
                <a:solidFill>
                  <a:srgbClr val="1D2545"/>
                </a:solidFill>
              </a:rPr>
              <a:t>it</a:t>
            </a:r>
            <a:r>
              <a:rPr lang="en-US" sz="1800" dirty="0" smtClean="0">
                <a:solidFill>
                  <a:srgbClr val="1D2545"/>
                </a:solidFill>
              </a:rPr>
              <a:t> </a:t>
            </a:r>
            <a:r>
              <a:rPr lang="fr-FR" sz="1800" dirty="0" err="1">
                <a:solidFill>
                  <a:srgbClr val="1D2545"/>
                </a:solidFill>
              </a:rPr>
              <a:t>fosters</a:t>
            </a:r>
            <a:r>
              <a:rPr lang="fr-FR" sz="1800" dirty="0">
                <a:solidFill>
                  <a:srgbClr val="1D2545"/>
                </a:solidFill>
              </a:rPr>
              <a:t> business </a:t>
            </a:r>
            <a:r>
              <a:rPr lang="fr-FR" sz="1800" dirty="0" err="1">
                <a:solidFill>
                  <a:srgbClr val="1D2545"/>
                </a:solidFill>
              </a:rPr>
              <a:t>development</a:t>
            </a:r>
            <a:r>
              <a:rPr lang="fr-FR" sz="1800" dirty="0">
                <a:solidFill>
                  <a:srgbClr val="1D2545"/>
                </a:solidFill>
              </a:rPr>
              <a:t> </a:t>
            </a:r>
            <a:r>
              <a:rPr lang="en-US" sz="1800" b="0" dirty="0" smtClean="0">
                <a:solidFill>
                  <a:srgbClr val="1D2545"/>
                </a:solidFill>
              </a:rPr>
              <a:t> </a:t>
            </a:r>
            <a:endParaRPr lang="en-US" sz="1800" b="0" dirty="0">
              <a:solidFill>
                <a:srgbClr val="1D254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31119" y="2118074"/>
            <a:ext cx="37237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1D2545"/>
                </a:solidFill>
              </a:rPr>
              <a:t>F</a:t>
            </a:r>
            <a:r>
              <a:rPr lang="fr-FR" sz="1400" dirty="0" smtClean="0">
                <a:solidFill>
                  <a:srgbClr val="1D2545"/>
                </a:solidFill>
              </a:rPr>
              <a:t>ew </a:t>
            </a:r>
            <a:r>
              <a:rPr lang="fr-FR" sz="1400" dirty="0" err="1" smtClean="0">
                <a:solidFill>
                  <a:srgbClr val="1D2545"/>
                </a:solidFill>
              </a:rPr>
              <a:t>practical</a:t>
            </a:r>
            <a:r>
              <a:rPr lang="fr-FR" sz="1400" dirty="0" smtClean="0">
                <a:solidFill>
                  <a:srgbClr val="1D2545"/>
                </a:solidFill>
              </a:rPr>
              <a:t> </a:t>
            </a:r>
            <a:r>
              <a:rPr lang="fr-FR" sz="1400" dirty="0" err="1" smtClean="0">
                <a:solidFill>
                  <a:srgbClr val="1D2545"/>
                </a:solidFill>
              </a:rPr>
              <a:t>examples</a:t>
            </a:r>
            <a:r>
              <a:rPr lang="fr-FR" sz="1400" dirty="0" smtClean="0">
                <a:solidFill>
                  <a:srgbClr val="1D2545"/>
                </a:solidFill>
              </a:rPr>
              <a:t>:</a:t>
            </a:r>
          </a:p>
          <a:p>
            <a:pPr algn="just"/>
            <a:endParaRPr lang="fr-FR" sz="1400" dirty="0" smtClean="0">
              <a:solidFill>
                <a:srgbClr val="1D254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To </a:t>
            </a:r>
            <a:r>
              <a:rPr lang="fr-FR" sz="1200" b="1" dirty="0" err="1" smtClean="0">
                <a:solidFill>
                  <a:srgbClr val="25B2E4"/>
                </a:solidFill>
              </a:rPr>
              <a:t>approach</a:t>
            </a:r>
            <a:r>
              <a:rPr lang="fr-FR" sz="1200" b="1" dirty="0" smtClean="0">
                <a:solidFill>
                  <a:srgbClr val="25B2E4"/>
                </a:solidFill>
              </a:rPr>
              <a:t> a French </a:t>
            </a:r>
            <a:r>
              <a:rPr lang="fr-FR" sz="1200" b="1" dirty="0" err="1" smtClean="0">
                <a:solidFill>
                  <a:srgbClr val="25B2E4"/>
                </a:solidFill>
              </a:rPr>
              <a:t>speaking</a:t>
            </a:r>
            <a:r>
              <a:rPr lang="fr-FR" sz="1200" b="1" dirty="0" smtClean="0">
                <a:solidFill>
                  <a:srgbClr val="25B2E4"/>
                </a:solidFill>
              </a:rPr>
              <a:t> </a:t>
            </a:r>
            <a:r>
              <a:rPr lang="fr-FR" sz="1200" b="1" dirty="0" err="1" smtClean="0">
                <a:solidFill>
                  <a:srgbClr val="25B2E4"/>
                </a:solidFill>
              </a:rPr>
              <a:t>company</a:t>
            </a:r>
            <a:r>
              <a:rPr lang="fr-FR" sz="1200" b="1" dirty="0" smtClean="0">
                <a:solidFill>
                  <a:srgbClr val="25B2E4"/>
                </a:solidFill>
              </a:rPr>
              <a:t> </a:t>
            </a:r>
            <a:r>
              <a:rPr lang="fr-FR" sz="1200" dirty="0" err="1" smtClean="0">
                <a:solidFill>
                  <a:srgbClr val="1D2545"/>
                </a:solidFill>
              </a:rPr>
              <a:t>according</a:t>
            </a:r>
            <a:r>
              <a:rPr lang="fr-FR" sz="1200" dirty="0" smtClean="0">
                <a:solidFill>
                  <a:srgbClr val="1D2545"/>
                </a:solidFill>
              </a:rPr>
              <a:t> to </a:t>
            </a:r>
            <a:r>
              <a:rPr lang="fr-FR" sz="1200" dirty="0" err="1" smtClean="0">
                <a:solidFill>
                  <a:srgbClr val="1D2545"/>
                </a:solidFill>
              </a:rPr>
              <a:t>its</a:t>
            </a:r>
            <a:r>
              <a:rPr lang="fr-FR" sz="1200" dirty="0" smtClean="0">
                <a:solidFill>
                  <a:srgbClr val="1D2545"/>
                </a:solidFill>
              </a:rPr>
              <a:t> cultural and </a:t>
            </a:r>
            <a:r>
              <a:rPr lang="fr-FR" sz="1200" dirty="0" err="1" smtClean="0">
                <a:solidFill>
                  <a:srgbClr val="1D2545"/>
                </a:solidFill>
              </a:rPr>
              <a:t>professional</a:t>
            </a:r>
            <a:r>
              <a:rPr lang="fr-FR" sz="1200" dirty="0" smtClean="0">
                <a:solidFill>
                  <a:srgbClr val="1D2545"/>
                </a:solidFill>
              </a:rPr>
              <a:t> </a:t>
            </a:r>
            <a:r>
              <a:rPr lang="fr-FR" sz="1200" dirty="0" err="1" smtClean="0">
                <a:solidFill>
                  <a:srgbClr val="1D2545"/>
                </a:solidFill>
              </a:rPr>
              <a:t>rules</a:t>
            </a:r>
            <a:r>
              <a:rPr lang="fr-FR" sz="1200" dirty="0" smtClean="0">
                <a:solidFill>
                  <a:srgbClr val="1D2545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To</a:t>
            </a:r>
            <a:r>
              <a:rPr lang="fr-FR" sz="1200" dirty="0" smtClean="0">
                <a:solidFill>
                  <a:srgbClr val="25B2E4"/>
                </a:solidFill>
              </a:rPr>
              <a:t> </a:t>
            </a:r>
            <a:r>
              <a:rPr lang="fr-FR" sz="1200" b="1" dirty="0" err="1" smtClean="0">
                <a:solidFill>
                  <a:srgbClr val="25B2E4"/>
                </a:solidFill>
              </a:rPr>
              <a:t>increase</a:t>
            </a:r>
            <a:r>
              <a:rPr lang="fr-FR" sz="1200" b="1" dirty="0" smtClean="0">
                <a:solidFill>
                  <a:srgbClr val="25B2E4"/>
                </a:solidFill>
              </a:rPr>
              <a:t> the client and supplier portfolio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To </a:t>
            </a:r>
            <a:r>
              <a:rPr lang="fr-FR" sz="1200" b="1" dirty="0" err="1" smtClean="0">
                <a:solidFill>
                  <a:srgbClr val="25B2E4"/>
                </a:solidFill>
              </a:rPr>
              <a:t>respond</a:t>
            </a:r>
            <a:r>
              <a:rPr lang="fr-FR" sz="1200" b="1" dirty="0" smtClean="0">
                <a:solidFill>
                  <a:srgbClr val="25B2E4"/>
                </a:solidFill>
              </a:rPr>
              <a:t> to a </a:t>
            </a:r>
            <a:r>
              <a:rPr lang="fr-FR" sz="1200" b="1" dirty="0" err="1" smtClean="0">
                <a:solidFill>
                  <a:srgbClr val="25B2E4"/>
                </a:solidFill>
              </a:rPr>
              <a:t>client’s</a:t>
            </a:r>
            <a:r>
              <a:rPr lang="fr-FR" sz="1200" b="1" dirty="0" smtClean="0">
                <a:solidFill>
                  <a:srgbClr val="25B2E4"/>
                </a:solidFill>
              </a:rPr>
              <a:t> </a:t>
            </a:r>
            <a:r>
              <a:rPr lang="fr-FR" sz="1200" b="1" dirty="0" err="1" smtClean="0">
                <a:solidFill>
                  <a:srgbClr val="25B2E4"/>
                </a:solidFill>
              </a:rPr>
              <a:t>demand</a:t>
            </a:r>
            <a:r>
              <a:rPr lang="fr-FR" sz="1200" b="1" dirty="0" smtClean="0">
                <a:solidFill>
                  <a:srgbClr val="25B2E4"/>
                </a:solidFill>
              </a:rPr>
              <a:t> </a:t>
            </a:r>
            <a:r>
              <a:rPr lang="fr-FR" sz="1200" dirty="0" smtClean="0">
                <a:solidFill>
                  <a:srgbClr val="1D2545"/>
                </a:solidFill>
              </a:rPr>
              <a:t>in French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To use data </a:t>
            </a:r>
            <a:r>
              <a:rPr lang="fr-FR" sz="1200" dirty="0" err="1" smtClean="0">
                <a:solidFill>
                  <a:srgbClr val="1D2545"/>
                </a:solidFill>
              </a:rPr>
              <a:t>available</a:t>
            </a:r>
            <a:r>
              <a:rPr lang="fr-FR" sz="1200" dirty="0" smtClean="0">
                <a:solidFill>
                  <a:srgbClr val="1D2545"/>
                </a:solidFill>
              </a:rPr>
              <a:t> in French to </a:t>
            </a:r>
            <a:r>
              <a:rPr lang="fr-FR" sz="1200" dirty="0" err="1" smtClean="0">
                <a:solidFill>
                  <a:srgbClr val="1D2545"/>
                </a:solidFill>
              </a:rPr>
              <a:t>boost</a:t>
            </a:r>
            <a:r>
              <a:rPr lang="fr-FR" sz="1200" dirty="0" smtClean="0">
                <a:solidFill>
                  <a:srgbClr val="1D2545"/>
                </a:solidFill>
              </a:rPr>
              <a:t> a </a:t>
            </a:r>
            <a:r>
              <a:rPr lang="fr-FR" sz="1200" dirty="0" err="1" smtClean="0">
                <a:solidFill>
                  <a:srgbClr val="1D2545"/>
                </a:solidFill>
              </a:rPr>
              <a:t>market</a:t>
            </a:r>
            <a:r>
              <a:rPr lang="fr-FR" sz="1200" dirty="0" smtClean="0">
                <a:solidFill>
                  <a:srgbClr val="1D2545"/>
                </a:solidFill>
              </a:rPr>
              <a:t> </a:t>
            </a:r>
            <a:r>
              <a:rPr lang="fr-FR" sz="1200" dirty="0" err="1" smtClean="0">
                <a:solidFill>
                  <a:srgbClr val="1D2545"/>
                </a:solidFill>
              </a:rPr>
              <a:t>study</a:t>
            </a:r>
            <a:endParaRPr lang="fr-FR" sz="1200" dirty="0" smtClean="0">
              <a:solidFill>
                <a:srgbClr val="1D254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25B2E4"/>
                </a:solidFill>
              </a:rPr>
              <a:t>Better negotiate </a:t>
            </a:r>
            <a:r>
              <a:rPr lang="en-US" sz="1200" dirty="0">
                <a:solidFill>
                  <a:srgbClr val="1D2545"/>
                </a:solidFill>
              </a:rPr>
              <a:t>and </a:t>
            </a:r>
            <a:r>
              <a:rPr lang="en-US" sz="1200" b="1" dirty="0">
                <a:solidFill>
                  <a:srgbClr val="25B2E4"/>
                </a:solidFill>
              </a:rPr>
              <a:t>foster partnerships</a:t>
            </a:r>
            <a:r>
              <a:rPr lang="en-US" sz="1200" dirty="0">
                <a:solidFill>
                  <a:srgbClr val="1D2545"/>
                </a:solidFill>
              </a:rPr>
              <a:t>, contracts, </a:t>
            </a:r>
            <a:r>
              <a:rPr lang="en-US" sz="1200" dirty="0" smtClean="0">
                <a:solidFill>
                  <a:srgbClr val="1D2545"/>
                </a:solidFill>
              </a:rPr>
              <a:t>exchanges</a:t>
            </a:r>
            <a:endParaRPr lang="fr-FR" sz="1200" dirty="0" smtClean="0">
              <a:solidFill>
                <a:srgbClr val="1D254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1D2545"/>
                </a:solidFill>
              </a:rPr>
              <a:t>Raise its employees’ </a:t>
            </a:r>
            <a:r>
              <a:rPr lang="en-US" sz="1200" b="1" dirty="0">
                <a:solidFill>
                  <a:srgbClr val="25B2E4"/>
                </a:solidFill>
              </a:rPr>
              <a:t>motivation to </a:t>
            </a:r>
            <a:r>
              <a:rPr lang="en-US" sz="1200" b="1" dirty="0" smtClean="0">
                <a:solidFill>
                  <a:srgbClr val="25B2E4"/>
                </a:solidFill>
              </a:rPr>
              <a:t>progress </a:t>
            </a:r>
            <a:r>
              <a:rPr lang="en-US" sz="1200" dirty="0">
                <a:solidFill>
                  <a:srgbClr val="1D2545"/>
                </a:solidFill>
              </a:rPr>
              <a:t>in the </a:t>
            </a:r>
            <a:r>
              <a:rPr lang="en-US" sz="1200" dirty="0" smtClean="0">
                <a:solidFill>
                  <a:srgbClr val="1D2545"/>
                </a:solidFill>
              </a:rPr>
              <a:t>company</a:t>
            </a:r>
            <a:endParaRPr lang="en-US" sz="1200" dirty="0">
              <a:solidFill>
                <a:srgbClr val="1D2545"/>
              </a:solidFill>
            </a:endParaRPr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92" y="930854"/>
            <a:ext cx="980191" cy="10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ibm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86" y="2284811"/>
            <a:ext cx="1028986" cy="54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00" y="3364836"/>
            <a:ext cx="853574" cy="853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32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Utilisés par les meilleures universités/ </a:t>
            </a:r>
            <a:r>
              <a:rPr lang="fr-FR" sz="1200" dirty="0" err="1" smtClean="0"/>
              <a:t>used</a:t>
            </a:r>
            <a:r>
              <a:rPr lang="fr-FR" sz="1200" dirty="0" smtClean="0"/>
              <a:t> by the best </a:t>
            </a:r>
            <a:r>
              <a:rPr lang="fr-FR" sz="1200" dirty="0" err="1" smtClean="0"/>
              <a:t>universities</a:t>
            </a:r>
            <a:endParaRPr lang="fr-FR" sz="1200" dirty="0"/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403947" y="1002095"/>
            <a:ext cx="7733749" cy="1055161"/>
          </a:xfrm>
        </p:spPr>
        <p:txBody>
          <a:bodyPr/>
          <a:lstStyle/>
          <a:p>
            <a:pPr>
              <a:lnSpc>
                <a:spcPts val="1000"/>
              </a:lnSpc>
            </a:pPr>
            <a:r>
              <a:rPr lang="fr-FR" sz="1400" b="0" dirty="0" smtClean="0">
                <a:solidFill>
                  <a:srgbClr val="1D2545"/>
                </a:solidFill>
              </a:rPr>
              <a:t>Les </a:t>
            </a:r>
            <a:r>
              <a:rPr lang="fr-FR" sz="1400" b="0" dirty="0">
                <a:solidFill>
                  <a:srgbClr val="1D2545"/>
                </a:solidFill>
              </a:rPr>
              <a:t>Diplômes de français professionnel sont reconnus et utilisés par </a:t>
            </a:r>
            <a:r>
              <a:rPr lang="fr-FR" sz="1400" b="0" dirty="0" smtClean="0">
                <a:solidFill>
                  <a:srgbClr val="1D2545"/>
                </a:solidFill>
              </a:rPr>
              <a:t>des </a:t>
            </a:r>
            <a:r>
              <a:rPr lang="fr-FR" sz="1400" b="0" dirty="0">
                <a:solidFill>
                  <a:srgbClr val="1D2545"/>
                </a:solidFill>
              </a:rPr>
              <a:t>universités prestigieuses </a:t>
            </a:r>
            <a:r>
              <a:rPr lang="fr-FR" sz="1400" b="0" dirty="0" smtClean="0">
                <a:solidFill>
                  <a:srgbClr val="1D2545"/>
                </a:solidFill>
              </a:rPr>
              <a:t>:</a:t>
            </a:r>
          </a:p>
          <a:p>
            <a:pPr algn="r">
              <a:lnSpc>
                <a:spcPts val="1000"/>
              </a:lnSpc>
            </a:pPr>
            <a:r>
              <a:rPr lang="en-US" sz="1400" b="0" dirty="0">
                <a:solidFill>
                  <a:srgbClr val="1D2545"/>
                </a:solidFill>
              </a:rPr>
              <a:t>Business French Diplomas are recognized and used by many prestigious universities</a:t>
            </a:r>
            <a:r>
              <a:rPr lang="en-US" sz="1400" b="0" dirty="0" smtClean="0">
                <a:solidFill>
                  <a:srgbClr val="1D2545"/>
                </a:solidFill>
              </a:rPr>
              <a:t>:</a:t>
            </a:r>
            <a:endParaRPr lang="fr-FR" sz="1400" b="0" dirty="0" smtClean="0">
              <a:solidFill>
                <a:srgbClr val="1D2545"/>
              </a:solidFill>
            </a:endParaRPr>
          </a:p>
          <a:p>
            <a:pPr>
              <a:lnSpc>
                <a:spcPct val="100000"/>
              </a:lnSpc>
            </a:pPr>
            <a:endParaRPr lang="fr-FR" sz="100" dirty="0">
              <a:solidFill>
                <a:srgbClr val="1D2545"/>
              </a:solidFill>
            </a:endParaRPr>
          </a:p>
          <a:p>
            <a:pPr lvl="1" algn="ctr">
              <a:buClr>
                <a:srgbClr val="2AA3DB"/>
              </a:buClr>
            </a:pPr>
            <a:r>
              <a:rPr lang="fr-FR" sz="1200" dirty="0" smtClean="0">
                <a:solidFill>
                  <a:srgbClr val="2AA3DB"/>
                </a:solidFill>
              </a:rPr>
              <a:t>HEC Paris, </a:t>
            </a:r>
            <a:r>
              <a:rPr lang="fr-FR" sz="1200" dirty="0" smtClean="0">
                <a:solidFill>
                  <a:srgbClr val="2AA3DB"/>
                </a:solidFill>
              </a:rPr>
              <a:t>l’Université des Langues et Cultures de Pékin, l’Université </a:t>
            </a:r>
            <a:r>
              <a:rPr lang="fr-FR" sz="1200" dirty="0" smtClean="0">
                <a:solidFill>
                  <a:srgbClr val="2AA3DB"/>
                </a:solidFill>
              </a:rPr>
              <a:t>Commerciale Luigi </a:t>
            </a:r>
            <a:r>
              <a:rPr lang="fr-FR" sz="1200" dirty="0" err="1" smtClean="0">
                <a:solidFill>
                  <a:srgbClr val="2AA3DB"/>
                </a:solidFill>
              </a:rPr>
              <a:t>Bocconi</a:t>
            </a:r>
            <a:r>
              <a:rPr lang="fr-FR" sz="1200" dirty="0" smtClean="0">
                <a:solidFill>
                  <a:srgbClr val="2AA3DB"/>
                </a:solidFill>
              </a:rPr>
              <a:t>, </a:t>
            </a:r>
            <a:r>
              <a:rPr lang="fr-FR" sz="1200" dirty="0" smtClean="0">
                <a:solidFill>
                  <a:srgbClr val="2AA3DB"/>
                </a:solidFill>
              </a:rPr>
              <a:t>l’Ecole </a:t>
            </a:r>
            <a:r>
              <a:rPr lang="fr-FR" sz="1200" dirty="0">
                <a:solidFill>
                  <a:srgbClr val="2AA3DB"/>
                </a:solidFill>
              </a:rPr>
              <a:t>Hôtelière de </a:t>
            </a:r>
            <a:r>
              <a:rPr lang="fr-FR" sz="1200" dirty="0" smtClean="0">
                <a:solidFill>
                  <a:srgbClr val="2AA3DB"/>
                </a:solidFill>
              </a:rPr>
              <a:t>Lausanne, l’Académie diplomatique de Vienne,  l’Université de Liège, Kings </a:t>
            </a:r>
            <a:r>
              <a:rPr lang="fr-FR" sz="1200" dirty="0" err="1" smtClean="0">
                <a:solidFill>
                  <a:srgbClr val="2AA3DB"/>
                </a:solidFill>
              </a:rPr>
              <a:t>College</a:t>
            </a:r>
            <a:r>
              <a:rPr lang="fr-FR" sz="1200" dirty="0" smtClean="0">
                <a:solidFill>
                  <a:srgbClr val="2AA3DB"/>
                </a:solidFill>
              </a:rPr>
              <a:t> London, Budapest International Business </a:t>
            </a:r>
            <a:r>
              <a:rPr lang="fr-FR" sz="1200" dirty="0" err="1" smtClean="0">
                <a:solidFill>
                  <a:srgbClr val="2AA3DB"/>
                </a:solidFill>
              </a:rPr>
              <a:t>School</a:t>
            </a:r>
            <a:r>
              <a:rPr lang="fr-FR" sz="1200" dirty="0" smtClean="0">
                <a:solidFill>
                  <a:srgbClr val="2AA3DB"/>
                </a:solidFill>
              </a:rPr>
              <a:t>, Duke </a:t>
            </a:r>
            <a:r>
              <a:rPr lang="fr-FR" sz="1200" dirty="0" err="1" smtClean="0">
                <a:solidFill>
                  <a:srgbClr val="2AA3DB"/>
                </a:solidFill>
              </a:rPr>
              <a:t>University</a:t>
            </a:r>
            <a:r>
              <a:rPr lang="fr-FR" sz="1200" dirty="0" smtClean="0">
                <a:solidFill>
                  <a:srgbClr val="2AA3DB"/>
                </a:solidFill>
              </a:rPr>
              <a:t>, Fondation Robert de Sorbon, MGIMO (Moscou), l’Université de Bologne…</a:t>
            </a:r>
            <a:endParaRPr lang="fr-FR" sz="1200" dirty="0">
              <a:solidFill>
                <a:srgbClr val="2AA3DB"/>
              </a:solidFill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79" y="2879763"/>
            <a:ext cx="108000" cy="15830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806" y="2874773"/>
            <a:ext cx="108000" cy="1583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2202" y="2762524"/>
            <a:ext cx="3692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1D2545"/>
                </a:solidFill>
              </a:rPr>
              <a:t>Les Diplômes de français professionnel sont utilisés par la </a:t>
            </a:r>
            <a:r>
              <a:rPr lang="fr-FR" sz="1400" b="1" dirty="0">
                <a:solidFill>
                  <a:srgbClr val="1D2545"/>
                </a:solidFill>
              </a:rPr>
              <a:t>CEMS</a:t>
            </a:r>
            <a:r>
              <a:rPr lang="fr-FR" sz="1400" dirty="0">
                <a:solidFill>
                  <a:srgbClr val="1D2545"/>
                </a:solidFill>
              </a:rPr>
              <a:t> (</a:t>
            </a:r>
            <a:r>
              <a:rPr lang="en-US" sz="1400" b="1" dirty="0">
                <a:solidFill>
                  <a:srgbClr val="1D2545"/>
                </a:solidFill>
              </a:rPr>
              <a:t>The global alliance in management education</a:t>
            </a:r>
            <a:r>
              <a:rPr lang="en-US" sz="1400" dirty="0">
                <a:solidFill>
                  <a:srgbClr val="1D2545"/>
                </a:solidFill>
              </a:rPr>
              <a:t>) pour la validation des </a:t>
            </a:r>
            <a:r>
              <a:rPr lang="en-US" sz="1400" dirty="0" err="1">
                <a:solidFill>
                  <a:srgbClr val="1D2545"/>
                </a:solidFill>
              </a:rPr>
              <a:t>niveaux</a:t>
            </a:r>
            <a:r>
              <a:rPr lang="en-US" sz="1400" dirty="0">
                <a:solidFill>
                  <a:srgbClr val="1D2545"/>
                </a:solidFill>
              </a:rPr>
              <a:t> de langue de </a:t>
            </a:r>
            <a:r>
              <a:rPr lang="en-US" sz="1400" dirty="0" err="1">
                <a:solidFill>
                  <a:srgbClr val="1D2545"/>
                </a:solidFill>
              </a:rPr>
              <a:t>leurs</a:t>
            </a:r>
            <a:r>
              <a:rPr lang="en-US" sz="1400" dirty="0">
                <a:solidFill>
                  <a:srgbClr val="1D2545"/>
                </a:solidFill>
              </a:rPr>
              <a:t> </a:t>
            </a:r>
            <a:r>
              <a:rPr lang="en-US" sz="1400" dirty="0" err="1" smtClean="0">
                <a:solidFill>
                  <a:srgbClr val="1D2545"/>
                </a:solidFill>
              </a:rPr>
              <a:t>étudiants</a:t>
            </a:r>
            <a:endParaRPr lang="en-US" sz="1400" dirty="0" smtClean="0">
              <a:solidFill>
                <a:srgbClr val="1D2545"/>
              </a:solidFill>
            </a:endParaRPr>
          </a:p>
          <a:p>
            <a:pPr algn="just"/>
            <a:endParaRPr lang="en-US" sz="1400" dirty="0">
              <a:solidFill>
                <a:srgbClr val="0C3C87"/>
              </a:solidFill>
            </a:endParaRPr>
          </a:p>
          <a:p>
            <a:pPr algn="just"/>
            <a:r>
              <a:rPr lang="fr-FR" sz="1400" dirty="0">
                <a:solidFill>
                  <a:srgbClr val="2AA3DB"/>
                </a:solidFill>
              </a:rPr>
              <a:t>Aux Etats-Unis, + de 30 Universités ont intégré les DFP dans leur cursus (près de 1000 candidats par an)</a:t>
            </a:r>
          </a:p>
          <a:p>
            <a:pPr algn="just"/>
            <a:endParaRPr lang="fr-FR" sz="1400" dirty="0">
              <a:solidFill>
                <a:srgbClr val="0C3C8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1106" y="2774991"/>
            <a:ext cx="379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1D2545"/>
                </a:solidFill>
              </a:rPr>
              <a:t>Business French </a:t>
            </a:r>
            <a:r>
              <a:rPr lang="fr-FR" sz="1400" dirty="0" err="1">
                <a:solidFill>
                  <a:srgbClr val="1D2545"/>
                </a:solidFill>
              </a:rPr>
              <a:t>Diplomas</a:t>
            </a:r>
            <a:r>
              <a:rPr lang="fr-FR" sz="1400" dirty="0">
                <a:solidFill>
                  <a:srgbClr val="1D2545"/>
                </a:solidFill>
              </a:rPr>
              <a:t> are </a:t>
            </a:r>
            <a:r>
              <a:rPr lang="fr-FR" sz="1400" dirty="0" err="1">
                <a:solidFill>
                  <a:srgbClr val="1D2545"/>
                </a:solidFill>
              </a:rPr>
              <a:t>used</a:t>
            </a:r>
            <a:r>
              <a:rPr lang="fr-FR" sz="1400" dirty="0">
                <a:solidFill>
                  <a:srgbClr val="1D2545"/>
                </a:solidFill>
              </a:rPr>
              <a:t> by the </a:t>
            </a:r>
            <a:r>
              <a:rPr lang="fr-FR" sz="1400" b="1" dirty="0">
                <a:solidFill>
                  <a:srgbClr val="1D2545"/>
                </a:solidFill>
              </a:rPr>
              <a:t>CEMS</a:t>
            </a:r>
            <a:r>
              <a:rPr lang="fr-FR" sz="1400" dirty="0">
                <a:solidFill>
                  <a:srgbClr val="1D2545"/>
                </a:solidFill>
              </a:rPr>
              <a:t> (</a:t>
            </a:r>
            <a:r>
              <a:rPr lang="en-US" sz="1400" b="1" dirty="0">
                <a:solidFill>
                  <a:srgbClr val="1D2545"/>
                </a:solidFill>
              </a:rPr>
              <a:t>The global alliance in management education</a:t>
            </a:r>
            <a:r>
              <a:rPr lang="en-US" sz="1400" dirty="0">
                <a:solidFill>
                  <a:srgbClr val="1D2545"/>
                </a:solidFill>
              </a:rPr>
              <a:t>) to validate their students’ language </a:t>
            </a:r>
            <a:r>
              <a:rPr lang="en-US" sz="1400" dirty="0" smtClean="0">
                <a:solidFill>
                  <a:srgbClr val="1D2545"/>
                </a:solidFill>
              </a:rPr>
              <a:t>level</a:t>
            </a:r>
          </a:p>
          <a:p>
            <a:pPr algn="just"/>
            <a:endParaRPr lang="en-US" sz="1400" dirty="0" smtClean="0">
              <a:solidFill>
                <a:srgbClr val="0C3C87"/>
              </a:solidFill>
            </a:endParaRPr>
          </a:p>
          <a:p>
            <a:pPr algn="just"/>
            <a:endParaRPr lang="en-US" sz="1400" dirty="0">
              <a:solidFill>
                <a:srgbClr val="0C3C87"/>
              </a:solidFill>
            </a:endParaRPr>
          </a:p>
          <a:p>
            <a:pPr algn="just"/>
            <a:r>
              <a:rPr lang="en-US" sz="1400" dirty="0">
                <a:solidFill>
                  <a:srgbClr val="2AA3DB"/>
                </a:solidFill>
              </a:rPr>
              <a:t>In the United-States, more than 30 Universities integrated the Business French Diplomas in their curriculum (close to 1000 candidates per year)</a:t>
            </a:r>
          </a:p>
          <a:p>
            <a:endParaRPr lang="fr-FR" sz="1400" dirty="0">
              <a:solidFill>
                <a:srgbClr val="0C3C87"/>
              </a:solidFill>
            </a:endParaRP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61" y="3914591"/>
            <a:ext cx="108000" cy="1583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06" y="3900581"/>
            <a:ext cx="108000" cy="158301"/>
          </a:xfrm>
          <a:prstGeom prst="rect">
            <a:avLst/>
          </a:prstGeom>
        </p:spPr>
      </p:pic>
      <p:pic>
        <p:nvPicPr>
          <p:cNvPr id="2050" name="Picture 2" descr="Résultat de recherche d'images pour &quot;hec pari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9107"/>
            <a:ext cx="561846" cy="2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mgim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062461"/>
            <a:ext cx="618068" cy="5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0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2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41" y="1865209"/>
            <a:ext cx="613651" cy="4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Résultat de recherche d'images pour &quot;duke university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70" y="1001218"/>
            <a:ext cx="635778" cy="6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7" descr="Résultat de recherche d'images pour &quot;Università Commerciale Luigi Boccon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07" y="2128546"/>
            <a:ext cx="539690" cy="52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Ã©sultat de recherche d'images pour &quot;BLCU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1" y="1806727"/>
            <a:ext cx="773448" cy="5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3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Utilisés par les meilleures universités/ </a:t>
            </a:r>
            <a:r>
              <a:rPr lang="fr-FR" sz="1200" dirty="0" err="1" smtClean="0"/>
              <a:t>used</a:t>
            </a:r>
            <a:r>
              <a:rPr lang="fr-FR" sz="1200" dirty="0" smtClean="0"/>
              <a:t> by the best </a:t>
            </a:r>
            <a:r>
              <a:rPr lang="fr-FR" sz="1200" dirty="0" err="1" smtClean="0"/>
              <a:t>universities</a:t>
            </a:r>
            <a:endParaRPr lang="fr-FR" sz="1200" dirty="0"/>
          </a:p>
        </p:txBody>
      </p:sp>
      <p:sp>
        <p:nvSpPr>
          <p:cNvPr id="9" name="AutoShape 8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0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2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7" descr="Résultat de recherche d'images pour &quot;Università Commerciale Luigi Boccon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79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K:\DRIE\MARKETING&amp;COMMERCIAL\2_COMMUNICATION\5_OUTILS DE COM\5_INFOGRAPHIES\Infographie Universités\Carte-Reconnaissance-TEF-DFP_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2" y="7936"/>
            <a:ext cx="7260835" cy="51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CCI IDF orange">
  <a:themeElements>
    <a:clrScheme name="CCI ParisIDF">
      <a:dk1>
        <a:sysClr val="windowText" lastClr="000000"/>
      </a:dk1>
      <a:lt1>
        <a:sysClr val="window" lastClr="FFFFFF"/>
      </a:lt1>
      <a:dk2>
        <a:srgbClr val="1D2545"/>
      </a:dk2>
      <a:lt2>
        <a:srgbClr val="25B2E4"/>
      </a:lt2>
      <a:accent1>
        <a:srgbClr val="004379"/>
      </a:accent1>
      <a:accent2>
        <a:srgbClr val="E50043"/>
      </a:accent2>
      <a:accent3>
        <a:srgbClr val="00B050"/>
      </a:accent3>
      <a:accent4>
        <a:srgbClr val="EA7A00"/>
      </a:accent4>
      <a:accent5>
        <a:srgbClr val="2F5B7E"/>
      </a:accent5>
      <a:accent6>
        <a:srgbClr val="2A8EC1"/>
      </a:accent6>
      <a:hlink>
        <a:srgbClr val="A5A5A5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2332</Words>
  <Application>Microsoft Office PowerPoint</Application>
  <PresentationFormat>Affichage à l'écran (16:9)</PresentationFormat>
  <Paragraphs>383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THEME CCI IDF orange</vt:lpstr>
      <vt:lpstr>DIPLÔMES DE FRANCAIS PROFESSIONNEL Business French Diplomas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TOUT SAVOIR SUR LES DIPLOMES DE FRANCAIS PROFESSIONNEL 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Tiercelin</dc:creator>
  <cp:lastModifiedBy>Marion MARKARIAN</cp:lastModifiedBy>
  <cp:revision>309</cp:revision>
  <cp:lastPrinted>2018-04-17T14:29:53Z</cp:lastPrinted>
  <dcterms:created xsi:type="dcterms:W3CDTF">2015-12-18T17:36:22Z</dcterms:created>
  <dcterms:modified xsi:type="dcterms:W3CDTF">2018-09-03T13:51:06Z</dcterms:modified>
</cp:coreProperties>
</file>